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311" r:id="rId3"/>
    <p:sldId id="312" r:id="rId4"/>
    <p:sldId id="313" r:id="rId5"/>
    <p:sldId id="314" r:id="rId6"/>
    <p:sldId id="315" r:id="rId7"/>
    <p:sldId id="316" r:id="rId8"/>
    <p:sldId id="317" r:id="rId9"/>
    <p:sldId id="260" r:id="rId10"/>
    <p:sldId id="261" r:id="rId11"/>
    <p:sldId id="294" r:id="rId12"/>
    <p:sldId id="275" r:id="rId13"/>
    <p:sldId id="279" r:id="rId14"/>
    <p:sldId id="305" r:id="rId15"/>
    <p:sldId id="301" r:id="rId16"/>
    <p:sldId id="272" r:id="rId17"/>
    <p:sldId id="307" r:id="rId18"/>
    <p:sldId id="318" r:id="rId19"/>
    <p:sldId id="330" r:id="rId20"/>
    <p:sldId id="319" r:id="rId21"/>
    <p:sldId id="320" r:id="rId22"/>
    <p:sldId id="321" r:id="rId23"/>
    <p:sldId id="328" r:id="rId24"/>
    <p:sldId id="323" r:id="rId25"/>
    <p:sldId id="324" r:id="rId26"/>
    <p:sldId id="308" r:id="rId27"/>
    <p:sldId id="329" r:id="rId28"/>
    <p:sldId id="306" r:id="rId29"/>
    <p:sldId id="331" r:id="rId30"/>
    <p:sldId id="332" r:id="rId31"/>
    <p:sldId id="285" r:id="rId32"/>
    <p:sldId id="293"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cheeseman" initials="l" lastIdx="1" clrIdx="0">
    <p:extLst>
      <p:ext uri="{19B8F6BF-5375-455C-9EA6-DF929625EA0E}">
        <p15:presenceInfo xmlns:p15="http://schemas.microsoft.com/office/powerpoint/2012/main" userId="lcheese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00"/>
    <a:srgbClr val="A80000"/>
    <a:srgbClr val="FF0066"/>
    <a:srgbClr val="336600"/>
    <a:srgbClr val="686868"/>
    <a:srgbClr val="99FF99"/>
    <a:srgbClr val="CCFFCC"/>
    <a:srgbClr val="00CC99"/>
    <a:srgbClr val="FFFFFF"/>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743" autoAdjust="0"/>
    <p:restoredTop sz="95411" autoAdjust="0"/>
  </p:normalViewPr>
  <p:slideViewPr>
    <p:cSldViewPr snapToGrid="0">
      <p:cViewPr varScale="1">
        <p:scale>
          <a:sx n="83" d="100"/>
          <a:sy n="83" d="100"/>
        </p:scale>
        <p:origin x="893" y="10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6B9D3E6-BB93-4602-8343-0CDD22EF8C77}" type="datetimeFigureOut">
              <a:rPr lang="en-US" smtClean="0"/>
              <a:t>10/11/2024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8F35246-7B5C-4BDB-9217-9B664A8236C0}" type="slidenum">
              <a:rPr lang="en-US" smtClean="0"/>
              <a:t>‹#›</a:t>
            </a:fld>
            <a:endParaRPr lang="en-US"/>
          </a:p>
        </p:txBody>
      </p:sp>
    </p:spTree>
    <p:extLst>
      <p:ext uri="{BB962C8B-B14F-4D97-AF65-F5344CB8AC3E}">
        <p14:creationId xmlns:p14="http://schemas.microsoft.com/office/powerpoint/2010/main" val="4232029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F35246-7B5C-4BDB-9217-9B664A8236C0}" type="slidenum">
              <a:rPr lang="en-US" smtClean="0"/>
              <a:t>24</a:t>
            </a:fld>
            <a:endParaRPr lang="en-US"/>
          </a:p>
        </p:txBody>
      </p:sp>
    </p:spTree>
    <p:extLst>
      <p:ext uri="{BB962C8B-B14F-4D97-AF65-F5344CB8AC3E}">
        <p14:creationId xmlns:p14="http://schemas.microsoft.com/office/powerpoint/2010/main" val="2568027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312899"/>
            <a:ext cx="7772400" cy="1703680"/>
          </a:xfrm>
        </p:spPr>
        <p:txBody>
          <a:bodyPr anchor="b"/>
          <a:lstStyle>
            <a:lvl1pPr algn="ctr">
              <a:defRPr sz="6000"/>
            </a:lvl1pPr>
          </a:lstStyle>
          <a:p>
            <a:r>
              <a:rPr lang="en-US" dirty="0"/>
              <a:t>Click to edit Master title style</a:t>
            </a:r>
          </a:p>
        </p:txBody>
      </p:sp>
    </p:spTree>
    <p:extLst>
      <p:ext uri="{BB962C8B-B14F-4D97-AF65-F5344CB8AC3E}">
        <p14:creationId xmlns:p14="http://schemas.microsoft.com/office/powerpoint/2010/main" val="111193571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453188" y="502052"/>
            <a:ext cx="2057400" cy="365125"/>
          </a:xfrm>
        </p:spPr>
        <p:txBody>
          <a:bodyPr/>
          <a:lstStyle/>
          <a:p>
            <a:fld id="{FF0F3E34-43B2-4D11-827A-EC747E8F2E2F}" type="slidenum">
              <a:rPr lang="en-US" smtClean="0"/>
              <a:t>‹#›</a:t>
            </a:fld>
            <a:endParaRPr lang="en-US" dirty="0"/>
          </a:p>
        </p:txBody>
      </p:sp>
    </p:spTree>
    <p:extLst>
      <p:ext uri="{BB962C8B-B14F-4D97-AF65-F5344CB8AC3E}">
        <p14:creationId xmlns:p14="http://schemas.microsoft.com/office/powerpoint/2010/main" val="22763426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453188" y="502052"/>
            <a:ext cx="2057400" cy="365125"/>
          </a:xfrm>
        </p:spPr>
        <p:txBody>
          <a:bodyPr/>
          <a:lstStyle/>
          <a:p>
            <a:fld id="{FF0F3E34-43B2-4D11-827A-EC747E8F2E2F}" type="slidenum">
              <a:rPr lang="en-US" smtClean="0"/>
              <a:t>‹#›</a:t>
            </a:fld>
            <a:endParaRPr lang="en-US" dirty="0"/>
          </a:p>
        </p:txBody>
      </p:sp>
    </p:spTree>
    <p:extLst>
      <p:ext uri="{BB962C8B-B14F-4D97-AF65-F5344CB8AC3E}">
        <p14:creationId xmlns:p14="http://schemas.microsoft.com/office/powerpoint/2010/main" val="15623945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231580"/>
          </a:xfrm>
          <a:prstGeom prst="rect">
            <a:avLst/>
          </a:prstGeom>
        </p:spPr>
      </p:pic>
      <p:sp>
        <p:nvSpPr>
          <p:cNvPr id="2" name="Title 1"/>
          <p:cNvSpPr>
            <a:spLocks noGrp="1"/>
          </p:cNvSpPr>
          <p:nvPr>
            <p:ph type="ctrTitle"/>
          </p:nvPr>
        </p:nvSpPr>
        <p:spPr>
          <a:xfrm>
            <a:off x="685800" y="2983145"/>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4981126"/>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6845376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1870"/>
            <a:ext cx="9144000" cy="1325563"/>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698319" y="1469342"/>
            <a:ext cx="7886700" cy="32214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12587" y="59961"/>
            <a:ext cx="2057400" cy="365125"/>
          </a:xfrm>
        </p:spPr>
        <p:txBody>
          <a:bodyPr/>
          <a:lstStyle/>
          <a:p>
            <a:fld id="{FF0F3E34-43B2-4D11-827A-EC747E8F2E2F}" type="slidenum">
              <a:rPr lang="en-US" smtClean="0"/>
              <a:t>‹#›</a:t>
            </a:fld>
            <a:endParaRPr lang="en-US"/>
          </a:p>
        </p:txBody>
      </p:sp>
    </p:spTree>
    <p:extLst>
      <p:ext uri="{BB962C8B-B14F-4D97-AF65-F5344CB8AC3E}">
        <p14:creationId xmlns:p14="http://schemas.microsoft.com/office/powerpoint/2010/main" val="67144253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89307"/>
            <a:ext cx="9144000" cy="1325563"/>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628650" y="1414870"/>
            <a:ext cx="7886700" cy="32214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12587" y="59961"/>
            <a:ext cx="2057400" cy="365125"/>
          </a:xfrm>
        </p:spPr>
        <p:txBody>
          <a:bodyPr/>
          <a:lstStyle/>
          <a:p>
            <a:fld id="{FF0F3E34-43B2-4D11-827A-EC747E8F2E2F}" type="slidenum">
              <a:rPr lang="en-US" smtClean="0"/>
              <a:t>‹#›</a:t>
            </a:fld>
            <a:endParaRPr lang="en-US"/>
          </a:p>
        </p:txBody>
      </p:sp>
    </p:spTree>
    <p:extLst>
      <p:ext uri="{BB962C8B-B14F-4D97-AF65-F5344CB8AC3E}">
        <p14:creationId xmlns:p14="http://schemas.microsoft.com/office/powerpoint/2010/main" val="42524283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365126"/>
            <a:ext cx="9144000" cy="2141310"/>
          </a:xfrm>
        </p:spPr>
        <p:txBody>
          <a:bodyPr/>
          <a:lstStyle/>
          <a:p>
            <a:r>
              <a:rPr lang="en-US" dirty="0"/>
              <a:t>Click to edit Master title style</a:t>
            </a:r>
          </a:p>
        </p:txBody>
      </p:sp>
      <p:sp>
        <p:nvSpPr>
          <p:cNvPr id="3" name="Content Placeholder 2"/>
          <p:cNvSpPr>
            <a:spLocks noGrp="1"/>
          </p:cNvSpPr>
          <p:nvPr>
            <p:ph idx="1"/>
          </p:nvPr>
        </p:nvSpPr>
        <p:spPr>
          <a:xfrm>
            <a:off x="628650" y="2841171"/>
            <a:ext cx="7886700" cy="33357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12587" y="59961"/>
            <a:ext cx="2057400" cy="365125"/>
          </a:xfrm>
        </p:spPr>
        <p:txBody>
          <a:bodyPr/>
          <a:lstStyle/>
          <a:p>
            <a:fld id="{FF0F3E34-43B2-4D11-827A-EC747E8F2E2F}" type="slidenum">
              <a:rPr lang="en-US" smtClean="0"/>
              <a:t>‹#›</a:t>
            </a:fld>
            <a:endParaRPr lang="en-US"/>
          </a:p>
        </p:txBody>
      </p:sp>
    </p:spTree>
    <p:extLst>
      <p:ext uri="{BB962C8B-B14F-4D97-AF65-F5344CB8AC3E}">
        <p14:creationId xmlns:p14="http://schemas.microsoft.com/office/powerpoint/2010/main" val="253589667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012587" y="59961"/>
            <a:ext cx="2057400" cy="365125"/>
          </a:xfrm>
        </p:spPr>
        <p:txBody>
          <a:bodyPr/>
          <a:lstStyle/>
          <a:p>
            <a:fld id="{FF0F3E34-43B2-4D11-827A-EC747E8F2E2F}" type="slidenum">
              <a:rPr lang="en-US" smtClean="0"/>
              <a:t>‹#›</a:t>
            </a:fld>
            <a:endParaRPr lang="en-US"/>
          </a:p>
        </p:txBody>
      </p:sp>
    </p:spTree>
    <p:extLst>
      <p:ext uri="{BB962C8B-B14F-4D97-AF65-F5344CB8AC3E}">
        <p14:creationId xmlns:p14="http://schemas.microsoft.com/office/powerpoint/2010/main" val="180181953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012587" y="59961"/>
            <a:ext cx="2057400" cy="365125"/>
          </a:xfrm>
        </p:spPr>
        <p:txBody>
          <a:bodyPr/>
          <a:lstStyle/>
          <a:p>
            <a:fld id="{FF0F3E34-43B2-4D11-827A-EC747E8F2E2F}" type="slidenum">
              <a:rPr lang="en-US" smtClean="0"/>
              <a:t>‹#›</a:t>
            </a:fld>
            <a:endParaRPr lang="en-US"/>
          </a:p>
        </p:txBody>
      </p:sp>
    </p:spTree>
    <p:extLst>
      <p:ext uri="{BB962C8B-B14F-4D97-AF65-F5344CB8AC3E}">
        <p14:creationId xmlns:p14="http://schemas.microsoft.com/office/powerpoint/2010/main" val="297278796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012587" y="59961"/>
            <a:ext cx="2057400" cy="365125"/>
          </a:xfrm>
        </p:spPr>
        <p:txBody>
          <a:bodyPr/>
          <a:lstStyle/>
          <a:p>
            <a:fld id="{FF0F3E34-43B2-4D11-827A-EC747E8F2E2F}" type="slidenum">
              <a:rPr lang="en-US" smtClean="0"/>
              <a:t>‹#›</a:t>
            </a:fld>
            <a:endParaRPr lang="en-US"/>
          </a:p>
        </p:txBody>
      </p:sp>
    </p:spTree>
    <p:extLst>
      <p:ext uri="{BB962C8B-B14F-4D97-AF65-F5344CB8AC3E}">
        <p14:creationId xmlns:p14="http://schemas.microsoft.com/office/powerpoint/2010/main" val="101886368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453188" y="502052"/>
            <a:ext cx="2057400" cy="365125"/>
          </a:xfrm>
        </p:spPr>
        <p:txBody>
          <a:bodyPr/>
          <a:lstStyle/>
          <a:p>
            <a:fld id="{FF0F3E34-43B2-4D11-827A-EC747E8F2E2F}" type="slidenum">
              <a:rPr lang="en-US" smtClean="0"/>
              <a:t>‹#›</a:t>
            </a:fld>
            <a:endParaRPr lang="en-US" dirty="0"/>
          </a:p>
        </p:txBody>
      </p:sp>
    </p:spTree>
    <p:extLst>
      <p:ext uri="{BB962C8B-B14F-4D97-AF65-F5344CB8AC3E}">
        <p14:creationId xmlns:p14="http://schemas.microsoft.com/office/powerpoint/2010/main" val="66417147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39E9F-10B9-4A47-ACA2-0A3F1EC103AC}" type="datetimeFigureOut">
              <a:rPr lang="en-US" smtClean="0"/>
              <a:t>10/11/2024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F3E34-43B2-4D11-827A-EC747E8F2E2F}" type="slidenum">
              <a:rPr lang="en-US" smtClean="0"/>
              <a:t>‹#›</a:t>
            </a:fld>
            <a:endParaRPr lang="en-US"/>
          </a:p>
        </p:txBody>
      </p:sp>
    </p:spTree>
    <p:extLst>
      <p:ext uri="{BB962C8B-B14F-4D97-AF65-F5344CB8AC3E}">
        <p14:creationId xmlns:p14="http://schemas.microsoft.com/office/powerpoint/2010/main" val="1909795075"/>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79" r:id="rId4"/>
    <p:sldLayoutId id="2147483677" r:id="rId5"/>
    <p:sldLayoutId id="2147483672" r:id="rId6"/>
    <p:sldLayoutId id="2147483676" r:id="rId7"/>
    <p:sldLayoutId id="2147483678" r:id="rId8"/>
    <p:sldLayoutId id="2147483663" r:id="rId9"/>
    <p:sldLayoutId id="2147483680" r:id="rId10"/>
    <p:sldLayoutId id="214748367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9.jpeg"/><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image" Target="../media/image42.emf"/><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uwgcnj.org/campaign-toolkit/" TargetMode="External"/><Relationship Id="rId7" Type="http://schemas.openxmlformats.org/officeDocument/2006/relationships/image" Target="../media/image46.emf"/><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hyperlink" Target="mailto:lcheeseman@uwgcnj.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image" Target="../media/image48.emf"/><Relationship Id="rId4" Type="http://schemas.openxmlformats.org/officeDocument/2006/relationships/image" Target="../media/image47.emf"/></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image" Target="../media/image50.emf"/><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53.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54.emf"/></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56.emf"/></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57.emf"/><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60.emf"/><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62.emf"/></Relationships>
</file>

<file path=ppt/slides/_rels/slide2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64.emf"/></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68.emf"/></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71.emf"/><Relationship Id="rId4" Type="http://schemas.openxmlformats.org/officeDocument/2006/relationships/image" Target="../media/image70.emf"/></Relationships>
</file>

<file path=ppt/slides/_rels/slide3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9.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20.emf"/><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7000">
              <a:srgbClr val="00CC99"/>
            </a:gs>
            <a:gs pos="0">
              <a:schemeClr val="accent1">
                <a:lumMod val="5000"/>
                <a:lumOff val="95000"/>
              </a:schemeClr>
            </a:gs>
            <a:gs pos="86713">
              <a:srgbClr val="FFFFFF"/>
            </a:gs>
            <a:gs pos="74000">
              <a:srgbClr val="FFFFFF"/>
            </a:gs>
          </a:gsLst>
          <a:lin ang="5400000" scaled="1"/>
        </a:gra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816333" y="154975"/>
            <a:ext cx="3472324" cy="129370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sp>
        <p:nvSpPr>
          <p:cNvPr id="9" name="Rectangle 8"/>
          <p:cNvSpPr/>
          <p:nvPr/>
        </p:nvSpPr>
        <p:spPr>
          <a:xfrm>
            <a:off x="0" y="0"/>
            <a:ext cx="9170210" cy="684747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58" y="-10523"/>
            <a:ext cx="9189715" cy="6974741"/>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40C634A-824F-C3D9-F4E8-F16A57F75312}"/>
              </a:ext>
            </a:extLst>
          </p:cNvPr>
          <p:cNvSpPr>
            <a:spLocks noGrp="1"/>
          </p:cNvSpPr>
          <p:nvPr>
            <p:ph type="ctrTitle"/>
          </p:nvPr>
        </p:nvSpPr>
        <p:spPr/>
        <p:txBody>
          <a:bodyPr>
            <a:normAutofit/>
          </a:bodyPr>
          <a:lstStyle/>
          <a:p>
            <a:r>
              <a:rPr lang="en-US" sz="4800" b="1" dirty="0">
                <a:ln w="12700">
                  <a:solidFill>
                    <a:schemeClr val="tx1"/>
                  </a:solidFill>
                </a:ln>
                <a:solidFill>
                  <a:srgbClr val="005400"/>
                </a:solidFill>
                <a:latin typeface="MS Reference Sans Serif" panose="020B0604030504040204" pitchFamily="34" charset="0"/>
                <a:cs typeface="Arial" pitchFamily="34" charset="0"/>
              </a:rPr>
              <a:t>GCPECC Best Practices</a:t>
            </a:r>
            <a:br>
              <a:rPr lang="en-US" sz="4800" b="1" dirty="0">
                <a:ln w="12700">
                  <a:solidFill>
                    <a:schemeClr val="tx1"/>
                  </a:solidFill>
                </a:ln>
                <a:solidFill>
                  <a:srgbClr val="005400"/>
                </a:solidFill>
                <a:latin typeface="MS Reference Sans Serif" panose="020B0604030504040204" pitchFamily="34" charset="0"/>
                <a:cs typeface="Arial" pitchFamily="34" charset="0"/>
              </a:rPr>
            </a:br>
            <a:r>
              <a:rPr lang="en-US" sz="4800" b="1" dirty="0">
                <a:ln w="12700">
                  <a:solidFill>
                    <a:schemeClr val="tx1"/>
                  </a:solidFill>
                </a:ln>
                <a:solidFill>
                  <a:srgbClr val="005400"/>
                </a:solidFill>
                <a:latin typeface="MS Reference Sans Serif" panose="020B0604030504040204" pitchFamily="34" charset="0"/>
                <a:cs typeface="Arial" pitchFamily="34" charset="0"/>
              </a:rPr>
              <a:t>Campaign 2024</a:t>
            </a:r>
            <a:endParaRPr lang="en-US" sz="4800" dirty="0">
              <a:ln w="12700">
                <a:solidFill>
                  <a:schemeClr val="tx1"/>
                </a:solidFill>
              </a:ln>
              <a:solidFill>
                <a:srgbClr val="005400"/>
              </a:solidFill>
              <a:latin typeface="MS Reference Sans Serif" panose="020B0604030504040204" pitchFamily="34" charset="0"/>
            </a:endParaRPr>
          </a:p>
        </p:txBody>
      </p:sp>
      <p:pic>
        <p:nvPicPr>
          <p:cNvPr id="8" name="Picture 7">
            <a:extLst>
              <a:ext uri="{FF2B5EF4-FFF2-40B4-BE49-F238E27FC236}">
                <a16:creationId xmlns:a16="http://schemas.microsoft.com/office/drawing/2014/main" id="{9989F259-9500-994D-7BA7-78497F773826}"/>
              </a:ext>
            </a:extLst>
          </p:cNvPr>
          <p:cNvPicPr>
            <a:picLocks noChangeAspect="1"/>
          </p:cNvPicPr>
          <p:nvPr/>
        </p:nvPicPr>
        <p:blipFill>
          <a:blip r:embed="rId4"/>
          <a:stretch>
            <a:fillRect/>
          </a:stretch>
        </p:blipFill>
        <p:spPr>
          <a:xfrm>
            <a:off x="1431637" y="2329478"/>
            <a:ext cx="5929746" cy="3667409"/>
          </a:xfrm>
          <a:prstGeom prst="rect">
            <a:avLst/>
          </a:prstGeom>
          <a:ln w="28575">
            <a:solidFill>
              <a:schemeClr val="tx1"/>
            </a:solidFill>
          </a:ln>
        </p:spPr>
      </p:pic>
    </p:spTree>
    <p:extLst>
      <p:ext uri="{BB962C8B-B14F-4D97-AF65-F5344CB8AC3E}">
        <p14:creationId xmlns:p14="http://schemas.microsoft.com/office/powerpoint/2010/main" val="628085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22513"/>
            <a:ext cx="9143999" cy="1297577"/>
          </a:xfrm>
        </p:spPr>
        <p:txBody>
          <a:bodyPr>
            <a:normAutofit/>
          </a:bodyPr>
          <a:lstStyle/>
          <a:p>
            <a:r>
              <a:rPr lang="en-US" sz="3200" b="1" dirty="0">
                <a:ln w="0" cmpd="sng">
                  <a:noFill/>
                  <a:prstDash val="solid"/>
                </a:ln>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The Employee Campaign Manager (ECM) is Responsible for:</a:t>
            </a:r>
            <a:endParaRPr lang="en-US" sz="3200"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Content Placeholder 5"/>
          <p:cNvSpPr>
            <a:spLocks noGrp="1"/>
          </p:cNvSpPr>
          <p:nvPr>
            <p:ph idx="1"/>
          </p:nvPr>
        </p:nvSpPr>
        <p:spPr>
          <a:xfrm>
            <a:off x="1567543" y="1915064"/>
            <a:ext cx="7407580" cy="2553419"/>
          </a:xfrm>
        </p:spPr>
        <p:txBody>
          <a:bodyPr>
            <a:normAutofit/>
          </a:bodyPr>
          <a:lstStyle/>
          <a:p>
            <a:pPr marL="514350" indent="-514350">
              <a:buFont typeface="+mj-lt"/>
              <a:buAutoNum type="arabicPeriod"/>
            </a:pPr>
            <a:r>
              <a:rPr lang="en-US" sz="2200" dirty="0">
                <a:latin typeface="Aptos Narrow" panose="020B0004020202020204" pitchFamily="34" charset="0"/>
              </a:rPr>
              <a:t>Organizing/Planning the campaign</a:t>
            </a:r>
          </a:p>
          <a:p>
            <a:pPr marL="514350" indent="-514350">
              <a:buFont typeface="+mj-lt"/>
              <a:buAutoNum type="arabicPeriod"/>
            </a:pPr>
            <a:r>
              <a:rPr lang="en-US" sz="2200" dirty="0">
                <a:latin typeface="Aptos Narrow" panose="020B0004020202020204" pitchFamily="34" charset="0"/>
              </a:rPr>
              <a:t>Coordination of the campaign</a:t>
            </a:r>
          </a:p>
          <a:p>
            <a:pPr marL="514350" indent="-514350">
              <a:buFont typeface="+mj-lt"/>
              <a:buAutoNum type="arabicPeriod"/>
            </a:pPr>
            <a:r>
              <a:rPr lang="en-US" sz="2200" dirty="0">
                <a:latin typeface="Aptos Narrow" panose="020B0004020202020204" pitchFamily="34" charset="0"/>
              </a:rPr>
              <a:t>Management of GCPECC activities</a:t>
            </a:r>
          </a:p>
          <a:p>
            <a:pPr marL="514350" indent="-514350">
              <a:buFont typeface="+mj-lt"/>
              <a:buAutoNum type="arabicPeriod"/>
            </a:pPr>
            <a:r>
              <a:rPr lang="en-US" sz="2200" dirty="0">
                <a:latin typeface="Aptos Narrow" panose="020B0004020202020204" pitchFamily="34" charset="0"/>
              </a:rPr>
              <a:t>Liaison to the County Representative / United Way Representative</a:t>
            </a:r>
          </a:p>
          <a:p>
            <a:pPr marL="0" indent="0">
              <a:buNone/>
            </a:pPr>
            <a:endParaRPr lang="en-US" dirty="0">
              <a:latin typeface="Calibri" panose="020F0502020204030204" pitchFamily="34" charset="0"/>
            </a:endParaRPr>
          </a:p>
          <a:p>
            <a:pPr marL="0" indent="0">
              <a:buNone/>
            </a:pPr>
            <a:endParaRPr lang="en-US" sz="3200" dirty="0">
              <a:latin typeface="Calibri" panose="020F0502020204030204" pitchFamily="34" charset="0"/>
            </a:endParaRPr>
          </a:p>
        </p:txBody>
      </p:sp>
      <p:sp>
        <p:nvSpPr>
          <p:cNvPr id="7" name="Text Box 2"/>
          <p:cNvSpPr txBox="1">
            <a:spLocks noChangeArrowheads="1"/>
          </p:cNvSpPr>
          <p:nvPr/>
        </p:nvSpPr>
        <p:spPr bwMode="auto">
          <a:xfrm>
            <a:off x="6064370" y="5253486"/>
            <a:ext cx="2910753" cy="148374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8" name="Picture 7" descr="C:\Users\lcheeseman\Pictures\localized logos 002.jpg"/>
          <p:cNvPicPr/>
          <p:nvPr/>
        </p:nvPicPr>
        <p:blipFill>
          <a:blip r:embed="rId2" cstate="print"/>
          <a:srcRect/>
          <a:stretch>
            <a:fillRect/>
          </a:stretch>
        </p:blipFill>
        <p:spPr bwMode="auto">
          <a:xfrm>
            <a:off x="6599209" y="5227609"/>
            <a:ext cx="1966822" cy="1491812"/>
          </a:xfrm>
          <a:prstGeom prst="rect">
            <a:avLst/>
          </a:prstGeom>
          <a:noFill/>
          <a:ln w="9525">
            <a:noFill/>
            <a:miter lim="800000"/>
            <a:headEnd/>
            <a:tailEnd/>
          </a:ln>
        </p:spPr>
      </p:pic>
      <p:sp>
        <p:nvSpPr>
          <p:cNvPr id="4" name="Rectangle 3">
            <a:extLst>
              <a:ext uri="{FF2B5EF4-FFF2-40B4-BE49-F238E27FC236}">
                <a16:creationId xmlns:a16="http://schemas.microsoft.com/office/drawing/2014/main" id="{697041DA-2C52-CB9D-4AC4-9B2FEC33D74D}"/>
              </a:ext>
            </a:extLst>
          </p:cNvPr>
          <p:cNvSpPr/>
          <p:nvPr/>
        </p:nvSpPr>
        <p:spPr>
          <a:xfrm>
            <a:off x="-1" y="3987934"/>
            <a:ext cx="9144000" cy="287006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pic>
        <p:nvPicPr>
          <p:cNvPr id="13" name="Picture 12">
            <a:extLst>
              <a:ext uri="{FF2B5EF4-FFF2-40B4-BE49-F238E27FC236}">
                <a16:creationId xmlns:a16="http://schemas.microsoft.com/office/drawing/2014/main" id="{B32AECD0-1CD1-B440-BD85-32B1B4FCBF29}"/>
              </a:ext>
            </a:extLst>
          </p:cNvPr>
          <p:cNvPicPr>
            <a:picLocks noChangeAspect="1"/>
          </p:cNvPicPr>
          <p:nvPr/>
        </p:nvPicPr>
        <p:blipFill>
          <a:blip r:embed="rId4"/>
          <a:stretch>
            <a:fillRect/>
          </a:stretch>
        </p:blipFill>
        <p:spPr>
          <a:xfrm>
            <a:off x="3814618" y="4563457"/>
            <a:ext cx="1838037" cy="1483744"/>
          </a:xfrm>
          <a:prstGeom prst="rect">
            <a:avLst/>
          </a:prstGeom>
        </p:spPr>
      </p:pic>
      <p:pic>
        <p:nvPicPr>
          <p:cNvPr id="2" name="Picture 1" descr="No photo description available.">
            <a:extLst>
              <a:ext uri="{FF2B5EF4-FFF2-40B4-BE49-F238E27FC236}">
                <a16:creationId xmlns:a16="http://schemas.microsoft.com/office/drawing/2014/main" id="{CF79D626-572F-A952-9821-7CD56BAA865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0727" y="4082342"/>
            <a:ext cx="2576945" cy="2682424"/>
          </a:xfrm>
          <a:prstGeom prst="rect">
            <a:avLst/>
          </a:prstGeom>
          <a:noFill/>
          <a:ln w="28575">
            <a:solidFill>
              <a:schemeClr val="tx1"/>
            </a:solidFill>
          </a:ln>
        </p:spPr>
      </p:pic>
      <p:pic>
        <p:nvPicPr>
          <p:cNvPr id="9" name="Picture 8" descr="A person and person holding a sign&#10;&#10;Description automatically generated">
            <a:extLst>
              <a:ext uri="{FF2B5EF4-FFF2-40B4-BE49-F238E27FC236}">
                <a16:creationId xmlns:a16="http://schemas.microsoft.com/office/drawing/2014/main" id="{FD46A2A5-D05F-A3FE-DDC1-413D94B71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570" y="4100151"/>
            <a:ext cx="2910753" cy="2637079"/>
          </a:xfrm>
          <a:prstGeom prst="rect">
            <a:avLst/>
          </a:prstGeom>
          <a:ln w="28575">
            <a:solidFill>
              <a:schemeClr val="tx1"/>
            </a:solidFill>
          </a:ln>
        </p:spPr>
      </p:pic>
    </p:spTree>
    <p:extLst>
      <p:ext uri="{BB962C8B-B14F-4D97-AF65-F5344CB8AC3E}">
        <p14:creationId xmlns:p14="http://schemas.microsoft.com/office/powerpoint/2010/main" val="441070035"/>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C98447-0CDB-17D6-6936-CEE18FC9D9E0}"/>
              </a:ext>
            </a:extLst>
          </p:cNvPr>
          <p:cNvSpPr/>
          <p:nvPr/>
        </p:nvSpPr>
        <p:spPr>
          <a:xfrm>
            <a:off x="0" y="3429000"/>
            <a:ext cx="9144000" cy="3429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a:xfrm>
            <a:off x="0" y="365126"/>
            <a:ext cx="9144000" cy="1333045"/>
          </a:xfrm>
        </p:spPr>
        <p:txBody>
          <a:bodyPr>
            <a:normAutofit/>
          </a:bodyPr>
          <a:lstStyle/>
          <a:p>
            <a:pPr algn="ctr"/>
            <a:r>
              <a:rPr lang="en-US" b="1" dirty="0">
                <a:solidFill>
                  <a:schemeClr val="accent6">
                    <a:lumMod val="50000"/>
                  </a:schemeClr>
                </a:solidFill>
                <a:latin typeface="+mn-lt"/>
              </a:rPr>
              <a:t>Important First Steps</a:t>
            </a:r>
          </a:p>
        </p:txBody>
      </p:sp>
      <p:sp>
        <p:nvSpPr>
          <p:cNvPr id="3" name="Text Placeholder 2"/>
          <p:cNvSpPr>
            <a:spLocks noGrp="1"/>
          </p:cNvSpPr>
          <p:nvPr>
            <p:ph idx="1"/>
          </p:nvPr>
        </p:nvSpPr>
        <p:spPr>
          <a:xfrm>
            <a:off x="0" y="-79899"/>
            <a:ext cx="9144000" cy="3508899"/>
          </a:xfrm>
          <a:solidFill>
            <a:schemeClr val="bg1"/>
          </a:solidFill>
        </p:spPr>
        <p:txBody>
          <a:bodyPr>
            <a:noAutofit/>
          </a:bodyPr>
          <a:lstStyle/>
          <a:p>
            <a:pPr marL="571500" indent="-571500">
              <a:buFont typeface="Arial"/>
              <a:buChar char="•"/>
            </a:pPr>
            <a:endParaRPr lang="en-US" sz="2000" dirty="0"/>
          </a:p>
          <a:p>
            <a:pPr marL="571500" indent="-571500">
              <a:buFont typeface="Arial"/>
              <a:buChar char="•"/>
            </a:pPr>
            <a:endParaRPr lang="en-US" sz="2000" dirty="0"/>
          </a:p>
          <a:p>
            <a:pPr marL="0" indent="0">
              <a:buNone/>
            </a:pPr>
            <a:endParaRPr lang="en-US" sz="2000" dirty="0"/>
          </a:p>
          <a:p>
            <a:pPr lvl="1">
              <a:buFont typeface="Wingdings" panose="05000000000000000000" pitchFamily="2" charset="2"/>
              <a:buChar char="ü"/>
            </a:pPr>
            <a:r>
              <a:rPr lang="en-US" sz="2000" dirty="0">
                <a:latin typeface="Aptos Narrow" panose="020B0004020202020204" pitchFamily="34" charset="0"/>
              </a:rPr>
              <a:t>Attend ECM Training, typically held every September in the UW office</a:t>
            </a:r>
          </a:p>
          <a:p>
            <a:pPr lvl="1">
              <a:buFont typeface="Wingdings" panose="05000000000000000000" pitchFamily="2" charset="2"/>
              <a:buChar char="ü"/>
            </a:pPr>
            <a:r>
              <a:rPr lang="en-US" sz="2000" dirty="0">
                <a:latin typeface="Aptos Narrow" panose="020B0004020202020204" pitchFamily="34" charset="0"/>
              </a:rPr>
              <a:t>Review last year’s campaign – what worked and what you would do differently</a:t>
            </a:r>
          </a:p>
          <a:p>
            <a:pPr lvl="1">
              <a:buFont typeface="Wingdings" panose="05000000000000000000" pitchFamily="2" charset="2"/>
              <a:buChar char="ü"/>
            </a:pPr>
            <a:r>
              <a:rPr lang="en-US" sz="2000" dirty="0">
                <a:latin typeface="Aptos Narrow" panose="020B0004020202020204" pitchFamily="34" charset="0"/>
              </a:rPr>
              <a:t>Establish support from top management</a:t>
            </a:r>
          </a:p>
          <a:p>
            <a:pPr lvl="1">
              <a:buFont typeface="Wingdings" panose="05000000000000000000" pitchFamily="2" charset="2"/>
              <a:buChar char="ü"/>
            </a:pPr>
            <a:r>
              <a:rPr lang="en-US" sz="2000" dirty="0">
                <a:latin typeface="Aptos Narrow" panose="020B0004020202020204" pitchFamily="34" charset="0"/>
              </a:rPr>
              <a:t>Recruit a team eager to help you</a:t>
            </a:r>
          </a:p>
          <a:p>
            <a:pPr lvl="1">
              <a:buFont typeface="Wingdings" panose="05000000000000000000" pitchFamily="2" charset="2"/>
              <a:buChar char="ü"/>
            </a:pPr>
            <a:r>
              <a:rPr lang="en-US" sz="2000" dirty="0">
                <a:latin typeface="Aptos Narrow" panose="020B0004020202020204" pitchFamily="34" charset="0"/>
              </a:rPr>
              <a:t>Plan for a “campaign window”…how long will your campaign last? </a:t>
            </a:r>
          </a:p>
          <a:p>
            <a:pPr lvl="1">
              <a:buFont typeface="Wingdings" panose="05000000000000000000" pitchFamily="2" charset="2"/>
              <a:buChar char="ü"/>
            </a:pPr>
            <a:r>
              <a:rPr lang="en-US" sz="2000" dirty="0">
                <a:latin typeface="Aptos Narrow" panose="020B0004020202020204" pitchFamily="34" charset="0"/>
              </a:rPr>
              <a:t>Develop a fun and exciting plan that includes a campaign kickoff, incentives or other activities</a:t>
            </a:r>
          </a:p>
        </p:txBody>
      </p:sp>
      <p:pic>
        <p:nvPicPr>
          <p:cNvPr id="9" name="Picture 8"/>
          <p:cNvPicPr>
            <a:picLocks noChangeAspect="1"/>
          </p:cNvPicPr>
          <p:nvPr/>
        </p:nvPicPr>
        <p:blipFill>
          <a:blip r:embed="rId3"/>
          <a:stretch>
            <a:fillRect/>
          </a:stretch>
        </p:blipFill>
        <p:spPr>
          <a:xfrm>
            <a:off x="4329343" y="4793822"/>
            <a:ext cx="754603" cy="657140"/>
          </a:xfrm>
          <a:prstGeom prst="rect">
            <a:avLst/>
          </a:prstGeom>
        </p:spPr>
      </p:pic>
      <p:sp>
        <p:nvSpPr>
          <p:cNvPr id="12" name="Title 1">
            <a:extLst>
              <a:ext uri="{FF2B5EF4-FFF2-40B4-BE49-F238E27FC236}">
                <a16:creationId xmlns:a16="http://schemas.microsoft.com/office/drawing/2014/main" id="{761BBE14-8A5B-97CB-7034-D51B6D6D1F2A}"/>
              </a:ext>
            </a:extLst>
          </p:cNvPr>
          <p:cNvSpPr txBox="1">
            <a:spLocks/>
          </p:cNvSpPr>
          <p:nvPr/>
        </p:nvSpPr>
        <p:spPr>
          <a:xfrm>
            <a:off x="134645" y="-188866"/>
            <a:ext cx="9144000" cy="13330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6">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Important First Steps</a:t>
            </a:r>
          </a:p>
        </p:txBody>
      </p:sp>
      <p:pic>
        <p:nvPicPr>
          <p:cNvPr id="5" name="Picture 4">
            <a:extLst>
              <a:ext uri="{FF2B5EF4-FFF2-40B4-BE49-F238E27FC236}">
                <a16:creationId xmlns:a16="http://schemas.microsoft.com/office/drawing/2014/main" id="{9BAB90CC-0A3C-3EDD-8F04-49AFE7953E81}"/>
              </a:ext>
            </a:extLst>
          </p:cNvPr>
          <p:cNvPicPr>
            <a:picLocks noChangeAspect="1"/>
          </p:cNvPicPr>
          <p:nvPr/>
        </p:nvPicPr>
        <p:blipFill>
          <a:blip r:embed="rId4"/>
          <a:stretch>
            <a:fillRect/>
          </a:stretch>
        </p:blipFill>
        <p:spPr>
          <a:xfrm>
            <a:off x="5394036" y="3527356"/>
            <a:ext cx="3482110" cy="3232288"/>
          </a:xfrm>
          <a:prstGeom prst="rect">
            <a:avLst/>
          </a:prstGeom>
          <a:ln w="28575">
            <a:solidFill>
              <a:schemeClr val="tx1"/>
            </a:solidFill>
          </a:ln>
        </p:spPr>
      </p:pic>
      <p:pic>
        <p:nvPicPr>
          <p:cNvPr id="6" name="Picture 5" descr="A person and child smiling&#10;&#10;Description automatically generated">
            <a:extLst>
              <a:ext uri="{FF2B5EF4-FFF2-40B4-BE49-F238E27FC236}">
                <a16:creationId xmlns:a16="http://schemas.microsoft.com/office/drawing/2014/main" id="{CC6F415D-544D-A12C-8C33-FEC2B43F34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9260" y="3527292"/>
            <a:ext cx="3611880" cy="3232289"/>
          </a:xfrm>
          <a:prstGeom prst="rect">
            <a:avLst/>
          </a:prstGeom>
          <a:noFill/>
          <a:ln w="28575">
            <a:solidFill>
              <a:schemeClr val="tx1"/>
            </a:solidFill>
          </a:ln>
        </p:spPr>
      </p:pic>
      <p:pic>
        <p:nvPicPr>
          <p:cNvPr id="7" name="Picture 6" descr="A blue sign with white text&#10;&#10;Description automatically generated">
            <a:extLst>
              <a:ext uri="{FF2B5EF4-FFF2-40B4-BE49-F238E27FC236}">
                <a16:creationId xmlns:a16="http://schemas.microsoft.com/office/drawing/2014/main" id="{6394A08E-177F-ABDB-292A-A03C7F134C8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98339" y="3645040"/>
            <a:ext cx="822960" cy="381000"/>
          </a:xfrm>
          <a:prstGeom prst="rect">
            <a:avLst/>
          </a:prstGeom>
          <a:noFill/>
          <a:ln>
            <a:noFill/>
          </a:ln>
        </p:spPr>
      </p:pic>
    </p:spTree>
    <p:extLst>
      <p:ext uri="{BB962C8B-B14F-4D97-AF65-F5344CB8AC3E}">
        <p14:creationId xmlns:p14="http://schemas.microsoft.com/office/powerpoint/2010/main" val="1162586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9C5E19-24D4-5219-539D-DBF4A49423C9}"/>
              </a:ext>
            </a:extLst>
          </p:cNvPr>
          <p:cNvSpPr/>
          <p:nvPr/>
        </p:nvSpPr>
        <p:spPr>
          <a:xfrm>
            <a:off x="0" y="0"/>
            <a:ext cx="9144000" cy="697784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6" name="Title 5"/>
          <p:cNvSpPr>
            <a:spLocks noGrp="1"/>
          </p:cNvSpPr>
          <p:nvPr>
            <p:ph type="title"/>
          </p:nvPr>
        </p:nvSpPr>
        <p:spPr>
          <a:xfrm>
            <a:off x="623888" y="396815"/>
            <a:ext cx="7886700" cy="3036497"/>
          </a:xfrm>
        </p:spPr>
        <p:txBody>
          <a:bodyPr>
            <a:noAutofit/>
          </a:bodyPr>
          <a:lstStyle/>
          <a:p>
            <a:pPr algn="ctr"/>
            <a:r>
              <a:rPr lang="en-US" b="1" dirty="0">
                <a:solidFill>
                  <a:srgbClr val="2A421A"/>
                </a:solidFill>
                <a:latin typeface="Microsoft Sans Serif" panose="020B0604020202020204" pitchFamily="34" charset="0"/>
                <a:ea typeface="Microsoft Sans Serif" panose="020B0604020202020204" pitchFamily="34" charset="0"/>
                <a:cs typeface="Microsoft Sans Serif" panose="020B0604020202020204" pitchFamily="34" charset="0"/>
              </a:rPr>
              <a:t>A Checklist for </a:t>
            </a:r>
            <a:br>
              <a:rPr lang="en-US" b="1" dirty="0">
                <a:solidFill>
                  <a:srgbClr val="2A421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b="1" dirty="0">
                <a:solidFill>
                  <a:srgbClr val="2A421A"/>
                </a:solidFill>
                <a:latin typeface="Microsoft Sans Serif" panose="020B0604020202020204" pitchFamily="34" charset="0"/>
                <a:ea typeface="Microsoft Sans Serif" panose="020B0604020202020204" pitchFamily="34" charset="0"/>
                <a:cs typeface="Microsoft Sans Serif" panose="020B0604020202020204" pitchFamily="34" charset="0"/>
              </a:rPr>
              <a:t>a Fun and Successful Campaign</a:t>
            </a:r>
            <a:br>
              <a:rPr lang="en-US" b="1" dirty="0">
                <a:solidFill>
                  <a:srgbClr val="2A421A"/>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dirty="0">
              <a:solidFill>
                <a:srgbClr val="2A421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Title 1"/>
          <p:cNvSpPr txBox="1">
            <a:spLocks/>
          </p:cNvSpPr>
          <p:nvPr/>
        </p:nvSpPr>
        <p:spPr>
          <a:xfrm>
            <a:off x="623888" y="976572"/>
            <a:ext cx="78867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b="1" dirty="0">
              <a:solidFill>
                <a:srgbClr val="99FF99"/>
              </a:solidFill>
              <a:latin typeface="+mn-lt"/>
            </a:endParaRPr>
          </a:p>
        </p:txBody>
      </p:sp>
      <p:pic>
        <p:nvPicPr>
          <p:cNvPr id="12" name="Picture 11" descr="A group of people holding hands around a table&#10;&#10;Description automatically generated">
            <a:extLst>
              <a:ext uri="{FF2B5EF4-FFF2-40B4-BE49-F238E27FC236}">
                <a16:creationId xmlns:a16="http://schemas.microsoft.com/office/drawing/2014/main" id="{61F87F1E-9066-BF23-E2D2-0C3624833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75" y="2936935"/>
            <a:ext cx="4276725" cy="3524250"/>
          </a:xfrm>
          <a:prstGeom prst="rect">
            <a:avLst/>
          </a:prstGeom>
          <a:ln w="28575">
            <a:solidFill>
              <a:schemeClr val="tx1"/>
            </a:solidFill>
          </a:ln>
        </p:spPr>
      </p:pic>
      <p:pic>
        <p:nvPicPr>
          <p:cNvPr id="10" name="Picture 9"/>
          <p:cNvPicPr>
            <a:picLocks noChangeAspect="1"/>
          </p:cNvPicPr>
          <p:nvPr/>
        </p:nvPicPr>
        <p:blipFill>
          <a:blip r:embed="rId4"/>
          <a:stretch>
            <a:fillRect/>
          </a:stretch>
        </p:blipFill>
        <p:spPr>
          <a:xfrm>
            <a:off x="3863325" y="4085817"/>
            <a:ext cx="1407824" cy="1059429"/>
          </a:xfrm>
          <a:prstGeom prst="rect">
            <a:avLst/>
          </a:prstGeom>
        </p:spPr>
      </p:pic>
    </p:spTree>
    <p:extLst>
      <p:ext uri="{BB962C8B-B14F-4D97-AF65-F5344CB8AC3E}">
        <p14:creationId xmlns:p14="http://schemas.microsoft.com/office/powerpoint/2010/main" val="3678023802"/>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AA6682-EB94-BC75-6F0F-D84DEFC888BD}"/>
              </a:ext>
            </a:extLst>
          </p:cNvPr>
          <p:cNvSpPr/>
          <p:nvPr/>
        </p:nvSpPr>
        <p:spPr>
          <a:xfrm>
            <a:off x="-1" y="-119849"/>
            <a:ext cx="9144000" cy="697784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5" name="TextBox 4"/>
          <p:cNvSpPr txBox="1"/>
          <p:nvPr/>
        </p:nvSpPr>
        <p:spPr>
          <a:xfrm>
            <a:off x="2240322" y="145827"/>
            <a:ext cx="4667556" cy="830997"/>
          </a:xfrm>
          <a:prstGeom prst="rect">
            <a:avLst/>
          </a:prstGeom>
          <a:noFill/>
        </p:spPr>
        <p:txBody>
          <a:bodyPr wrap="square" rtlCol="0">
            <a:spAutoFit/>
          </a:bodyPr>
          <a:lstStyle/>
          <a:p>
            <a:pPr algn="ctr"/>
            <a:r>
              <a:rPr lang="en-US" sz="4800" b="1" dirty="0">
                <a:solidFill>
                  <a:schemeClr val="accent6">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ECM Checklist</a:t>
            </a:r>
          </a:p>
        </p:txBody>
      </p:sp>
      <p:sp>
        <p:nvSpPr>
          <p:cNvPr id="4" name="TextBox 3"/>
          <p:cNvSpPr txBox="1"/>
          <p:nvPr/>
        </p:nvSpPr>
        <p:spPr>
          <a:xfrm>
            <a:off x="327803" y="976824"/>
            <a:ext cx="8488393" cy="2893100"/>
          </a:xfrm>
          <a:prstGeom prst="rect">
            <a:avLst/>
          </a:prstGeom>
          <a:noFill/>
        </p:spPr>
        <p:txBody>
          <a:bodyPr wrap="square" rtlCol="0">
            <a:spAutoFit/>
          </a:bodyPr>
          <a:lstStyle/>
          <a:p>
            <a:pPr marL="285750" indent="-285750">
              <a:buFont typeface="Wingdings" panose="05000000000000000000" pitchFamily="2" charset="2"/>
              <a:buChar char="q"/>
            </a:pPr>
            <a:r>
              <a:rPr lang="en-US" sz="1400" dirty="0">
                <a:latin typeface="Aptos Narrow" panose="020B0004020202020204" pitchFamily="34" charset="0"/>
                <a:cs typeface="Arial" panose="020B0604020202020204" pitchFamily="34" charset="0"/>
              </a:rPr>
              <a:t>1.   </a:t>
            </a:r>
            <a:r>
              <a:rPr lang="en-US" sz="1400" b="1" dirty="0">
                <a:latin typeface="Aptos Narrow" panose="020B0004020202020204" pitchFamily="34" charset="0"/>
                <a:cs typeface="Arial" panose="020B0604020202020204" pitchFamily="34" charset="0"/>
              </a:rPr>
              <a:t>Ask </a:t>
            </a:r>
            <a:r>
              <a:rPr lang="en-US" sz="1400" dirty="0">
                <a:latin typeface="Aptos Narrow" panose="020B0004020202020204" pitchFamily="34" charset="0"/>
                <a:cs typeface="Arial" panose="020B0604020202020204" pitchFamily="34" charset="0"/>
              </a:rPr>
              <a:t>a couple of your coworkers to assist you…this will be your “team”!</a:t>
            </a:r>
            <a:br>
              <a:rPr lang="en-US" sz="1400" dirty="0">
                <a:latin typeface="Aptos Narrow" panose="020B0004020202020204" pitchFamily="34" charset="0"/>
                <a:cs typeface="Arial" panose="020B0604020202020204" pitchFamily="34" charset="0"/>
              </a:rPr>
            </a:br>
            <a:r>
              <a:rPr lang="en-US" sz="1400" dirty="0">
                <a:latin typeface="Aptos Narrow" panose="020B0004020202020204" pitchFamily="34" charset="0"/>
                <a:cs typeface="Arial" panose="020B0604020202020204" pitchFamily="34" charset="0"/>
              </a:rPr>
              <a:t>2.   </a:t>
            </a:r>
            <a:r>
              <a:rPr lang="en-US" sz="1400" b="1" dirty="0">
                <a:latin typeface="Aptos Narrow" panose="020B0004020202020204" pitchFamily="34" charset="0"/>
                <a:cs typeface="Arial" panose="020B0604020202020204" pitchFamily="34" charset="0"/>
              </a:rPr>
              <a:t>Ask</a:t>
            </a:r>
            <a:r>
              <a:rPr lang="en-US" sz="1400" dirty="0">
                <a:latin typeface="Aptos Narrow" panose="020B0004020202020204" pitchFamily="34" charset="0"/>
                <a:cs typeface="Arial" panose="020B0604020202020204" pitchFamily="34" charset="0"/>
              </a:rPr>
              <a:t> senior management if they would publicly support the campaign via email blasts, or thanking those who</a:t>
            </a:r>
            <a:br>
              <a:rPr lang="en-US" sz="1400" dirty="0">
                <a:latin typeface="Aptos Narrow" panose="020B0004020202020204" pitchFamily="34" charset="0"/>
                <a:cs typeface="Arial" panose="020B0604020202020204" pitchFamily="34" charset="0"/>
              </a:rPr>
            </a:br>
            <a:r>
              <a:rPr lang="en-US" sz="1400" dirty="0">
                <a:latin typeface="Aptos Narrow" panose="020B0004020202020204" pitchFamily="34" charset="0"/>
                <a:cs typeface="Arial" panose="020B0604020202020204" pitchFamily="34" charset="0"/>
              </a:rPr>
              <a:t>       pledged via email or text.</a:t>
            </a:r>
          </a:p>
          <a:p>
            <a:pPr marL="285750" indent="-285750">
              <a:buFont typeface="Wingdings" panose="05000000000000000000" pitchFamily="2" charset="2"/>
              <a:buChar char="q"/>
            </a:pPr>
            <a:r>
              <a:rPr lang="en-US" sz="1400" dirty="0">
                <a:latin typeface="Aptos Narrow" panose="020B0004020202020204" pitchFamily="34" charset="0"/>
                <a:cs typeface="Arial" panose="020B0604020202020204" pitchFamily="34" charset="0"/>
              </a:rPr>
              <a:t>3.   </a:t>
            </a:r>
            <a:r>
              <a:rPr lang="en-US" sz="1400" b="1" dirty="0">
                <a:latin typeface="Aptos Narrow" panose="020B0004020202020204" pitchFamily="34" charset="0"/>
                <a:cs typeface="Arial" panose="020B0604020202020204" pitchFamily="34" charset="0"/>
              </a:rPr>
              <a:t>Review</a:t>
            </a:r>
            <a:r>
              <a:rPr lang="en-US" sz="1400" dirty="0">
                <a:latin typeface="Aptos Narrow" panose="020B0004020202020204" pitchFamily="34" charset="0"/>
                <a:cs typeface="Arial" panose="020B0604020202020204" pitchFamily="34" charset="0"/>
              </a:rPr>
              <a:t> the prior year’s campaign performance &amp; calculate a winning strategy.</a:t>
            </a:r>
          </a:p>
          <a:p>
            <a:pPr marL="285750" indent="-285750">
              <a:buFont typeface="Wingdings" panose="05000000000000000000" pitchFamily="2" charset="2"/>
              <a:buChar char="q"/>
            </a:pPr>
            <a:r>
              <a:rPr lang="en-US" sz="1400" dirty="0">
                <a:latin typeface="Aptos Narrow" panose="020B0004020202020204" pitchFamily="34" charset="0"/>
                <a:cs typeface="Arial" panose="020B0604020202020204" pitchFamily="34" charset="0"/>
              </a:rPr>
              <a:t>4.   Be the “face” of the GCPECC…</a:t>
            </a:r>
            <a:r>
              <a:rPr lang="en-US" sz="1400" b="1" dirty="0">
                <a:latin typeface="Aptos Narrow" panose="020B0004020202020204" pitchFamily="34" charset="0"/>
                <a:cs typeface="Arial" panose="020B0604020202020204" pitchFamily="34" charset="0"/>
              </a:rPr>
              <a:t>hand deliver brochures </a:t>
            </a:r>
            <a:r>
              <a:rPr lang="en-US" sz="1400" dirty="0">
                <a:latin typeface="Aptos Narrow" panose="020B0004020202020204" pitchFamily="34" charset="0"/>
                <a:cs typeface="Arial" panose="020B0604020202020204" pitchFamily="34" charset="0"/>
              </a:rPr>
              <a:t>to your coworkers, </a:t>
            </a:r>
            <a:r>
              <a:rPr lang="en-US" sz="1400" b="1" dirty="0">
                <a:latin typeface="Aptos Narrow" panose="020B0004020202020204" pitchFamily="34" charset="0"/>
                <a:cs typeface="Arial" panose="020B0604020202020204" pitchFamily="34" charset="0"/>
              </a:rPr>
              <a:t>put up posters</a:t>
            </a:r>
            <a:r>
              <a:rPr lang="en-US" sz="1400" dirty="0">
                <a:latin typeface="Aptos Narrow" panose="020B0004020202020204" pitchFamily="34" charset="0"/>
                <a:cs typeface="Arial" panose="020B0604020202020204" pitchFamily="34" charset="0"/>
              </a:rPr>
              <a:t> in your workplace</a:t>
            </a:r>
            <a:br>
              <a:rPr lang="en-US" sz="1400" dirty="0">
                <a:latin typeface="Aptos Narrow" panose="020B0004020202020204" pitchFamily="34" charset="0"/>
                <a:cs typeface="Arial" panose="020B0604020202020204" pitchFamily="34" charset="0"/>
              </a:rPr>
            </a:br>
            <a:r>
              <a:rPr lang="en-US" sz="1400" dirty="0">
                <a:latin typeface="Aptos Narrow" panose="020B0004020202020204" pitchFamily="34" charset="0"/>
                <a:cs typeface="Arial" panose="020B0604020202020204" pitchFamily="34" charset="0"/>
              </a:rPr>
              <a:t>       announcing the campaign (</a:t>
            </a:r>
            <a:r>
              <a:rPr lang="en-US" sz="1400" b="1" dirty="0">
                <a:solidFill>
                  <a:srgbClr val="A80000"/>
                </a:solidFill>
                <a:latin typeface="Aptos Narrow" panose="020B0004020202020204" pitchFamily="34" charset="0"/>
                <a:cs typeface="Arial" panose="020B0604020202020204" pitchFamily="34" charset="0"/>
              </a:rPr>
              <a:t>posters &amp; other materials can be found at uwgcnj.org/campaign-toolkit/</a:t>
            </a:r>
            <a:r>
              <a:rPr lang="en-US" sz="1400" dirty="0">
                <a:solidFill>
                  <a:srgbClr val="A80000"/>
                </a:solidFill>
                <a:latin typeface="Aptos Narrow" panose="020B0004020202020204" pitchFamily="34" charset="0"/>
                <a:cs typeface="Arial" panose="020B0604020202020204" pitchFamily="34" charset="0"/>
              </a:rPr>
              <a:t> </a:t>
            </a:r>
            <a:r>
              <a:rPr lang="en-US" sz="1400" dirty="0">
                <a:latin typeface="Aptos Narrow" panose="020B0004020202020204" pitchFamily="34" charset="0"/>
                <a:cs typeface="Arial" panose="020B0604020202020204" pitchFamily="34" charset="0"/>
              </a:rPr>
              <a:t>)</a:t>
            </a:r>
          </a:p>
          <a:p>
            <a:pPr marL="285750" indent="-285750">
              <a:buFont typeface="Wingdings" panose="05000000000000000000" pitchFamily="2" charset="2"/>
              <a:buChar char="q"/>
            </a:pPr>
            <a:r>
              <a:rPr lang="en-US" sz="1400" dirty="0">
                <a:latin typeface="Aptos Narrow" panose="020B0004020202020204" pitchFamily="34" charset="0"/>
                <a:cs typeface="Arial" panose="020B0604020202020204" pitchFamily="34" charset="0"/>
              </a:rPr>
              <a:t>5.   </a:t>
            </a:r>
            <a:r>
              <a:rPr lang="en-US" sz="1400" b="1" dirty="0">
                <a:latin typeface="Aptos Narrow" panose="020B0004020202020204" pitchFamily="34" charset="0"/>
                <a:cs typeface="Arial" panose="020B0604020202020204" pitchFamily="34" charset="0"/>
              </a:rPr>
              <a:t>Go! </a:t>
            </a:r>
            <a:r>
              <a:rPr lang="en-US" sz="1400" dirty="0">
                <a:latin typeface="Aptos Narrow" panose="020B0004020202020204" pitchFamily="34" charset="0"/>
                <a:cs typeface="Arial" panose="020B0604020202020204" pitchFamily="34" charset="0"/>
              </a:rPr>
              <a:t>Direct the campaign by</a:t>
            </a:r>
            <a:r>
              <a:rPr lang="en-US" sz="1400" b="1" dirty="0">
                <a:latin typeface="Aptos Narrow" panose="020B0004020202020204" pitchFamily="34" charset="0"/>
                <a:cs typeface="Arial" panose="020B0604020202020204" pitchFamily="34" charset="0"/>
              </a:rPr>
              <a:t>: Personalizing pledge forms with employee names, if possible;  Schedule dates</a:t>
            </a:r>
            <a:br>
              <a:rPr lang="en-US" sz="1400" b="1" dirty="0">
                <a:latin typeface="Aptos Narrow" panose="020B0004020202020204" pitchFamily="34" charset="0"/>
                <a:cs typeface="Arial" panose="020B0604020202020204" pitchFamily="34" charset="0"/>
              </a:rPr>
            </a:br>
            <a:r>
              <a:rPr lang="en-US" sz="1400" b="1" dirty="0">
                <a:latin typeface="Aptos Narrow" panose="020B0004020202020204" pitchFamily="34" charset="0"/>
                <a:cs typeface="Arial" panose="020B0604020202020204" pitchFamily="34" charset="0"/>
              </a:rPr>
              <a:t>       for the campaign to begin and end; Ask Donna Murphy (856-845-4303 x180) to schedule a guest speaker for</a:t>
            </a:r>
            <a:br>
              <a:rPr lang="en-US" sz="1400" b="1" dirty="0">
                <a:latin typeface="Aptos Narrow" panose="020B0004020202020204" pitchFamily="34" charset="0"/>
                <a:cs typeface="Arial" panose="020B0604020202020204" pitchFamily="34" charset="0"/>
              </a:rPr>
            </a:br>
            <a:r>
              <a:rPr lang="en-US" sz="1400" b="1" dirty="0">
                <a:latin typeface="Aptos Narrow" panose="020B0004020202020204" pitchFamily="34" charset="0"/>
                <a:cs typeface="Arial" panose="020B0604020202020204" pitchFamily="34" charset="0"/>
              </a:rPr>
              <a:t>       your kickoff date; and Distribute GCPECC brochures and pledge forms to all employees</a:t>
            </a:r>
          </a:p>
          <a:p>
            <a:pPr marL="285750" indent="-285750">
              <a:buFont typeface="Wingdings" panose="05000000000000000000" pitchFamily="2" charset="2"/>
              <a:buChar char="q"/>
            </a:pPr>
            <a:r>
              <a:rPr lang="en-US" sz="1400" dirty="0">
                <a:latin typeface="Aptos Narrow" panose="020B0004020202020204" pitchFamily="34" charset="0"/>
                <a:cs typeface="Arial" panose="020B0604020202020204" pitchFamily="34" charset="0"/>
              </a:rPr>
              <a:t>6.   </a:t>
            </a:r>
            <a:r>
              <a:rPr lang="en-US" sz="1400" b="1" dirty="0">
                <a:latin typeface="Aptos Narrow" panose="020B0004020202020204" pitchFamily="34" charset="0"/>
                <a:cs typeface="Arial" panose="020B0604020202020204" pitchFamily="34" charset="0"/>
              </a:rPr>
              <a:t>Report campaign results </a:t>
            </a:r>
            <a:r>
              <a:rPr lang="en-US" sz="1400" dirty="0">
                <a:latin typeface="Aptos Narrow" panose="020B0004020202020204" pitchFamily="34" charset="0"/>
                <a:cs typeface="Arial" panose="020B0604020202020204" pitchFamily="34" charset="0"/>
              </a:rPr>
              <a:t>to the County Representative and to Donna Murphy (see “Wrapping Up the</a:t>
            </a:r>
            <a:br>
              <a:rPr lang="en-US" sz="1400" dirty="0">
                <a:latin typeface="Aptos Narrow" panose="020B0004020202020204" pitchFamily="34" charset="0"/>
                <a:cs typeface="Arial" panose="020B0604020202020204" pitchFamily="34" charset="0"/>
              </a:rPr>
            </a:br>
            <a:r>
              <a:rPr lang="en-US" sz="1400" dirty="0">
                <a:latin typeface="Aptos Narrow" panose="020B0004020202020204" pitchFamily="34" charset="0"/>
                <a:cs typeface="Arial" panose="020B0604020202020204" pitchFamily="34" charset="0"/>
              </a:rPr>
              <a:t>       Campaign”)</a:t>
            </a:r>
          </a:p>
          <a:p>
            <a:pPr marL="285750" indent="-285750">
              <a:buFont typeface="Wingdings" panose="05000000000000000000" pitchFamily="2" charset="2"/>
              <a:buChar char="q"/>
            </a:pPr>
            <a:r>
              <a:rPr lang="en-US" sz="1400" dirty="0">
                <a:latin typeface="Aptos Narrow" panose="020B0004020202020204" pitchFamily="34" charset="0"/>
                <a:cs typeface="Arial" panose="020B0604020202020204" pitchFamily="34" charset="0"/>
              </a:rPr>
              <a:t>7.   </a:t>
            </a:r>
            <a:r>
              <a:rPr lang="en-US" sz="1400" b="1" dirty="0">
                <a:latin typeface="Aptos Narrow" panose="020B0004020202020204" pitchFamily="34" charset="0"/>
                <a:cs typeface="Arial" panose="020B0604020202020204" pitchFamily="34" charset="0"/>
              </a:rPr>
              <a:t>Send a district-wide email announcement </a:t>
            </a:r>
            <a:r>
              <a:rPr lang="en-US" sz="1400" dirty="0">
                <a:latin typeface="Aptos Narrow" panose="020B0004020202020204" pitchFamily="34" charset="0"/>
                <a:cs typeface="Arial" panose="020B0604020202020204" pitchFamily="34" charset="0"/>
              </a:rPr>
              <a:t>with final campaign results to all who pledged to support</a:t>
            </a:r>
            <a:br>
              <a:rPr lang="en-US" sz="1400" dirty="0">
                <a:latin typeface="Aptos Narrow" panose="020B0004020202020204" pitchFamily="34" charset="0"/>
                <a:cs typeface="Arial" panose="020B0604020202020204" pitchFamily="34" charset="0"/>
              </a:rPr>
            </a:br>
            <a:r>
              <a:rPr lang="en-US" sz="1400" dirty="0">
                <a:latin typeface="Aptos Narrow" panose="020B0004020202020204" pitchFamily="34" charset="0"/>
                <a:cs typeface="Arial" panose="020B0604020202020204" pitchFamily="34" charset="0"/>
              </a:rPr>
              <a:t>       the campaign, and thank everyone, including donors, committee members, and helpers, for participating.</a:t>
            </a:r>
          </a:p>
        </p:txBody>
      </p:sp>
      <p:pic>
        <p:nvPicPr>
          <p:cNvPr id="10" name="Picture 9"/>
          <p:cNvPicPr>
            <a:picLocks noChangeAspect="1"/>
          </p:cNvPicPr>
          <p:nvPr/>
        </p:nvPicPr>
        <p:blipFill>
          <a:blip r:embed="rId3"/>
          <a:stretch>
            <a:fillRect/>
          </a:stretch>
        </p:blipFill>
        <p:spPr>
          <a:xfrm>
            <a:off x="7970809" y="229209"/>
            <a:ext cx="940280" cy="664234"/>
          </a:xfrm>
          <a:prstGeom prst="rect">
            <a:avLst/>
          </a:prstGeom>
        </p:spPr>
      </p:pic>
      <p:pic>
        <p:nvPicPr>
          <p:cNvPr id="6" name="Picture 5">
            <a:extLst>
              <a:ext uri="{FF2B5EF4-FFF2-40B4-BE49-F238E27FC236}">
                <a16:creationId xmlns:a16="http://schemas.microsoft.com/office/drawing/2014/main" id="{66CAD45B-1143-9C29-0317-7FF73E7624A6}"/>
              </a:ext>
            </a:extLst>
          </p:cNvPr>
          <p:cNvPicPr>
            <a:picLocks noChangeAspect="1"/>
          </p:cNvPicPr>
          <p:nvPr/>
        </p:nvPicPr>
        <p:blipFill>
          <a:blip r:embed="rId4"/>
          <a:stretch>
            <a:fillRect/>
          </a:stretch>
        </p:blipFill>
        <p:spPr>
          <a:xfrm>
            <a:off x="807430" y="4114801"/>
            <a:ext cx="3086389" cy="2597372"/>
          </a:xfrm>
          <a:prstGeom prst="rect">
            <a:avLst/>
          </a:prstGeom>
          <a:ln w="19050">
            <a:solidFill>
              <a:schemeClr val="tx1"/>
            </a:solidFill>
          </a:ln>
        </p:spPr>
      </p:pic>
      <p:pic>
        <p:nvPicPr>
          <p:cNvPr id="8" name="Picture 7" descr="A person and two girls in a pool&#10;&#10;Description automatically generated">
            <a:extLst>
              <a:ext uri="{FF2B5EF4-FFF2-40B4-BE49-F238E27FC236}">
                <a16:creationId xmlns:a16="http://schemas.microsoft.com/office/drawing/2014/main" id="{729115C8-8009-C844-4356-7BE4802994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5821" y="4114801"/>
            <a:ext cx="3878580" cy="2597371"/>
          </a:xfrm>
          <a:prstGeom prst="rect">
            <a:avLst/>
          </a:prstGeom>
          <a:ln w="19050">
            <a:solidFill>
              <a:schemeClr val="tx1"/>
            </a:solidFill>
          </a:ln>
        </p:spPr>
      </p:pic>
      <p:pic>
        <p:nvPicPr>
          <p:cNvPr id="9" name="Picture 8" descr="A blue and purple logo&#10;&#10;Description automatically generated">
            <a:extLst>
              <a:ext uri="{FF2B5EF4-FFF2-40B4-BE49-F238E27FC236}">
                <a16:creationId xmlns:a16="http://schemas.microsoft.com/office/drawing/2014/main" id="{9D8C7BE8-A447-1E74-85A4-0C90217DD06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1460" y="4264041"/>
            <a:ext cx="465109" cy="436880"/>
          </a:xfrm>
          <a:prstGeom prst="rect">
            <a:avLst/>
          </a:prstGeom>
          <a:noFill/>
          <a:ln>
            <a:noFill/>
          </a:ln>
        </p:spPr>
      </p:pic>
    </p:spTree>
    <p:extLst>
      <p:ext uri="{BB962C8B-B14F-4D97-AF65-F5344CB8AC3E}">
        <p14:creationId xmlns:p14="http://schemas.microsoft.com/office/powerpoint/2010/main" val="1599298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5EB0DF-5EED-294C-B01B-C4048A2611A4}"/>
              </a:ext>
            </a:extLst>
          </p:cNvPr>
          <p:cNvSpPr/>
          <p:nvPr/>
        </p:nvSpPr>
        <p:spPr>
          <a:xfrm>
            <a:off x="0" y="0"/>
            <a:ext cx="9144000" cy="697784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a:xfrm>
            <a:off x="629658" y="40869"/>
            <a:ext cx="7886700" cy="713176"/>
          </a:xfrm>
        </p:spPr>
        <p:txBody>
          <a:bodyPr>
            <a:normAutofit/>
          </a:bodyPr>
          <a:lstStyle/>
          <a:p>
            <a:pPr algn="ctr"/>
            <a:r>
              <a:rPr lang="en-US" b="1" dirty="0">
                <a:solidFill>
                  <a:schemeClr val="accent6">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During the Campaign</a:t>
            </a:r>
          </a:p>
        </p:txBody>
      </p:sp>
      <p:sp>
        <p:nvSpPr>
          <p:cNvPr id="3" name="Content Placeholder 2"/>
          <p:cNvSpPr>
            <a:spLocks noGrp="1"/>
          </p:cNvSpPr>
          <p:nvPr>
            <p:ph idx="1"/>
          </p:nvPr>
        </p:nvSpPr>
        <p:spPr>
          <a:xfrm>
            <a:off x="628648" y="806570"/>
            <a:ext cx="8084029" cy="5244859"/>
          </a:xfrm>
        </p:spPr>
        <p:txBody>
          <a:bodyPr>
            <a:noAutofit/>
          </a:bodyPr>
          <a:lstStyle/>
          <a:p>
            <a:pPr>
              <a:buFont typeface="Wingdings" panose="05000000000000000000" pitchFamily="2" charset="2"/>
              <a:buChar char="ü"/>
            </a:pPr>
            <a:r>
              <a:rPr lang="en-US" sz="1600" b="1" dirty="0">
                <a:latin typeface="Aptos Narrow" panose="020B0004020202020204" pitchFamily="34" charset="0"/>
                <a:cs typeface="Arial" panose="020B0604020202020204" pitchFamily="34" charset="0"/>
              </a:rPr>
              <a:t>Emphasize payroll deduction </a:t>
            </a:r>
            <a:r>
              <a:rPr lang="en-US" sz="1600" dirty="0">
                <a:latin typeface="Aptos Narrow" panose="020B0004020202020204" pitchFamily="34" charset="0"/>
                <a:cs typeface="Arial" panose="020B0604020202020204" pitchFamily="34" charset="0"/>
              </a:rPr>
              <a:t>as the preferred method of giving…it’s the most cost-effective and easiest way to pledge.</a:t>
            </a:r>
          </a:p>
          <a:p>
            <a:pPr>
              <a:buFont typeface="Wingdings" panose="05000000000000000000" pitchFamily="2" charset="2"/>
              <a:buChar char="ü"/>
            </a:pPr>
            <a:r>
              <a:rPr lang="en-US" sz="1600" b="1" dirty="0">
                <a:latin typeface="Aptos Narrow" panose="020B0004020202020204" pitchFamily="34" charset="0"/>
                <a:cs typeface="Arial" panose="020B0604020202020204" pitchFamily="34" charset="0"/>
              </a:rPr>
              <a:t>“Asks” are more effective if done in person </a:t>
            </a:r>
            <a:r>
              <a:rPr lang="en-US" sz="1600" dirty="0">
                <a:latin typeface="Aptos Narrow" panose="020B0004020202020204" pitchFamily="34" charset="0"/>
                <a:cs typeface="Arial" panose="020B0604020202020204" pitchFamily="34" charset="0"/>
              </a:rPr>
              <a:t>rather than sending an “ask” in an email or leaving a pile of pledge forms in a common area…these are typically ignored. Instead, speak about the campaign at staff meetings either live or virtual, and hand pledge forms to your coworkers personally.</a:t>
            </a:r>
          </a:p>
          <a:p>
            <a:pPr>
              <a:buFont typeface="Wingdings" panose="05000000000000000000" pitchFamily="2" charset="2"/>
              <a:buChar char="ü"/>
            </a:pPr>
            <a:r>
              <a:rPr lang="en-US" sz="1600" b="1" dirty="0">
                <a:latin typeface="Aptos Narrow" panose="020B0004020202020204" pitchFamily="34" charset="0"/>
                <a:cs typeface="Arial" panose="020B0604020202020204" pitchFamily="34" charset="0"/>
              </a:rPr>
              <a:t>Promote and inform! </a:t>
            </a:r>
            <a:r>
              <a:rPr lang="en-US" sz="1600" dirty="0">
                <a:latin typeface="Aptos Narrow" panose="020B0004020202020204" pitchFamily="34" charset="0"/>
                <a:cs typeface="Arial" panose="020B0604020202020204" pitchFamily="34" charset="0"/>
              </a:rPr>
              <a:t>Many people do not realize that pledging just $3.00 per week (less than the cost of a cup of coffee) becomes $156.00 given per year! Make sure all your coworkers know this.</a:t>
            </a:r>
          </a:p>
          <a:p>
            <a:pPr>
              <a:buFont typeface="Wingdings" panose="05000000000000000000" pitchFamily="2" charset="2"/>
              <a:buChar char="ü"/>
            </a:pPr>
            <a:r>
              <a:rPr lang="en-US" sz="1600" b="1" dirty="0">
                <a:latin typeface="Aptos Narrow" panose="020B0004020202020204" pitchFamily="34" charset="0"/>
                <a:cs typeface="Arial" panose="020B0604020202020204" pitchFamily="34" charset="0"/>
              </a:rPr>
              <a:t>Create awareness </a:t>
            </a:r>
            <a:r>
              <a:rPr lang="en-US" sz="1600" dirty="0">
                <a:latin typeface="Aptos Narrow" panose="020B0004020202020204" pitchFamily="34" charset="0"/>
                <a:cs typeface="Arial" panose="020B0604020202020204" pitchFamily="34" charset="0"/>
              </a:rPr>
              <a:t>of the campaign using posters, fliers, and email blasts.</a:t>
            </a:r>
          </a:p>
          <a:p>
            <a:pPr>
              <a:buFont typeface="Wingdings" panose="05000000000000000000" pitchFamily="2" charset="2"/>
              <a:buChar char="ü"/>
            </a:pPr>
            <a:r>
              <a:rPr lang="en-US" sz="1600" b="1" dirty="0">
                <a:latin typeface="Aptos Narrow" panose="020B0004020202020204" pitchFamily="34" charset="0"/>
                <a:cs typeface="Arial" panose="020B0604020202020204" pitchFamily="34" charset="0"/>
              </a:rPr>
              <a:t>Share</a:t>
            </a:r>
            <a:r>
              <a:rPr lang="en-US" sz="1600" dirty="0">
                <a:latin typeface="Aptos Narrow" panose="020B0004020202020204" pitchFamily="34" charset="0"/>
                <a:cs typeface="Arial" panose="020B0604020202020204" pitchFamily="34" charset="0"/>
              </a:rPr>
              <a:t> your campaign results, events, and photos throughout your workplace.</a:t>
            </a:r>
          </a:p>
          <a:p>
            <a:pPr>
              <a:buFont typeface="Wingdings" panose="05000000000000000000" pitchFamily="2" charset="2"/>
              <a:buChar char="ü"/>
            </a:pPr>
            <a:r>
              <a:rPr lang="en-US" sz="1600" b="1" dirty="0">
                <a:latin typeface="Aptos Narrow" panose="020B0004020202020204" pitchFamily="34" charset="0"/>
                <a:cs typeface="Arial" panose="020B0604020202020204" pitchFamily="34" charset="0"/>
              </a:rPr>
              <a:t>Track and report </a:t>
            </a:r>
            <a:r>
              <a:rPr lang="en-US" sz="1600" dirty="0">
                <a:latin typeface="Aptos Narrow" panose="020B0004020202020204" pitchFamily="34" charset="0"/>
                <a:cs typeface="Arial" panose="020B0604020202020204" pitchFamily="34" charset="0"/>
              </a:rPr>
              <a:t>results to Donna Murphy, GCPECC Campaign manager at 856-845-4303 x180</a:t>
            </a:r>
          </a:p>
        </p:txBody>
      </p:sp>
      <p:pic>
        <p:nvPicPr>
          <p:cNvPr id="9" name="Picture 8"/>
          <p:cNvPicPr>
            <a:picLocks noChangeAspect="1"/>
          </p:cNvPicPr>
          <p:nvPr/>
        </p:nvPicPr>
        <p:blipFill>
          <a:blip r:embed="rId3"/>
          <a:stretch>
            <a:fillRect/>
          </a:stretch>
        </p:blipFill>
        <p:spPr>
          <a:xfrm>
            <a:off x="7720640" y="60384"/>
            <a:ext cx="992037" cy="742492"/>
          </a:xfrm>
          <a:prstGeom prst="rect">
            <a:avLst/>
          </a:prstGeom>
        </p:spPr>
      </p:pic>
      <p:pic>
        <p:nvPicPr>
          <p:cNvPr id="8" name="Picture 7">
            <a:extLst>
              <a:ext uri="{FF2B5EF4-FFF2-40B4-BE49-F238E27FC236}">
                <a16:creationId xmlns:a16="http://schemas.microsoft.com/office/drawing/2014/main" id="{6365D8ED-35A5-4A5A-76F6-C611C81B9F2A}"/>
              </a:ext>
            </a:extLst>
          </p:cNvPr>
          <p:cNvPicPr>
            <a:picLocks noChangeAspect="1"/>
          </p:cNvPicPr>
          <p:nvPr/>
        </p:nvPicPr>
        <p:blipFill>
          <a:blip r:embed="rId4"/>
          <a:stretch>
            <a:fillRect/>
          </a:stretch>
        </p:blipFill>
        <p:spPr>
          <a:xfrm>
            <a:off x="708660" y="4412553"/>
            <a:ext cx="4389120" cy="2202181"/>
          </a:xfrm>
          <a:prstGeom prst="rect">
            <a:avLst/>
          </a:prstGeom>
          <a:ln w="28575">
            <a:solidFill>
              <a:schemeClr val="tx1"/>
            </a:solidFill>
          </a:ln>
        </p:spPr>
      </p:pic>
      <p:pic>
        <p:nvPicPr>
          <p:cNvPr id="11" name="Picture 10" descr="A group of women doing yoga&#10;&#10;Description automatically generated">
            <a:extLst>
              <a:ext uri="{FF2B5EF4-FFF2-40B4-BE49-F238E27FC236}">
                <a16:creationId xmlns:a16="http://schemas.microsoft.com/office/drawing/2014/main" id="{73526EAC-0128-661F-A90D-BED6DEC729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4412552"/>
            <a:ext cx="3028952" cy="2202181"/>
          </a:xfrm>
          <a:prstGeom prst="rect">
            <a:avLst/>
          </a:prstGeom>
          <a:ln w="28575">
            <a:solidFill>
              <a:schemeClr val="tx1"/>
            </a:solidFill>
          </a:ln>
        </p:spPr>
      </p:pic>
    </p:spTree>
    <p:extLst>
      <p:ext uri="{BB962C8B-B14F-4D97-AF65-F5344CB8AC3E}">
        <p14:creationId xmlns:p14="http://schemas.microsoft.com/office/powerpoint/2010/main" val="17750465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3E0B5B-9488-4F21-718E-81E83E212D03}"/>
              </a:ext>
            </a:extLst>
          </p:cNvPr>
          <p:cNvSpPr/>
          <p:nvPr/>
        </p:nvSpPr>
        <p:spPr>
          <a:xfrm>
            <a:off x="0" y="-119849"/>
            <a:ext cx="9144000" cy="697784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a:xfrm>
            <a:off x="0" y="0"/>
            <a:ext cx="9144000" cy="905608"/>
          </a:xfrm>
        </p:spPr>
        <p:txBody>
          <a:bodyPr>
            <a:normAutofit/>
          </a:bodyPr>
          <a:lstStyle/>
          <a:p>
            <a:pPr algn="ctr"/>
            <a:r>
              <a:rPr lang="en-US" b="1" dirty="0">
                <a:solidFill>
                  <a:schemeClr val="accent6">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Wrapping up the Campaign</a:t>
            </a:r>
          </a:p>
        </p:txBody>
      </p:sp>
      <p:sp>
        <p:nvSpPr>
          <p:cNvPr id="3" name="Text Placeholder 2"/>
          <p:cNvSpPr>
            <a:spLocks noGrp="1"/>
          </p:cNvSpPr>
          <p:nvPr>
            <p:ph idx="1"/>
          </p:nvPr>
        </p:nvSpPr>
        <p:spPr>
          <a:xfrm>
            <a:off x="840013" y="849223"/>
            <a:ext cx="8090263" cy="5034502"/>
          </a:xfrm>
        </p:spPr>
        <p:txBody>
          <a:bodyPr>
            <a:noAutofit/>
          </a:bodyPr>
          <a:lstStyle/>
          <a:p>
            <a:pPr>
              <a:buFont typeface="Wingdings" panose="05000000000000000000" pitchFamily="2" charset="2"/>
              <a:buChar char="ü"/>
            </a:pPr>
            <a:r>
              <a:rPr lang="en-US" sz="1650" b="1" dirty="0">
                <a:latin typeface="Aptos Narrow" panose="020B0004020202020204" pitchFamily="34" charset="0"/>
                <a:cs typeface="Arial" panose="020B0604020202020204" pitchFamily="34" charset="0"/>
              </a:rPr>
              <a:t>Make a final request </a:t>
            </a:r>
            <a:r>
              <a:rPr lang="en-US" sz="1650" dirty="0">
                <a:latin typeface="Aptos Narrow" panose="020B0004020202020204" pitchFamily="34" charset="0"/>
                <a:cs typeface="Arial" panose="020B0604020202020204" pitchFamily="34" charset="0"/>
              </a:rPr>
              <a:t>via email for all employees to fill out their pledge forms &amp; turn them in.</a:t>
            </a:r>
          </a:p>
          <a:p>
            <a:pPr>
              <a:buFont typeface="Wingdings" panose="05000000000000000000" pitchFamily="2" charset="2"/>
              <a:buChar char="ü"/>
            </a:pPr>
            <a:r>
              <a:rPr lang="en-US" sz="1700" b="1" dirty="0">
                <a:latin typeface="Aptos Narrow" panose="020B0004020202020204" pitchFamily="34" charset="0"/>
                <a:cs typeface="Arial" panose="020B0604020202020204" pitchFamily="34" charset="0"/>
              </a:rPr>
              <a:t>Ensure</a:t>
            </a:r>
            <a:r>
              <a:rPr lang="en-US" sz="1700" dirty="0">
                <a:latin typeface="Aptos Narrow" panose="020B0004020202020204" pitchFamily="34" charset="0"/>
                <a:cs typeface="Arial" panose="020B0604020202020204" pitchFamily="34" charset="0"/>
              </a:rPr>
              <a:t> the pledge forms are filled out completely, signed, and that the math is accurate…say THANK YOU to all those who pledge!</a:t>
            </a:r>
          </a:p>
          <a:p>
            <a:pPr>
              <a:buFont typeface="Wingdings" panose="05000000000000000000" pitchFamily="2" charset="2"/>
              <a:buChar char="ü"/>
            </a:pPr>
            <a:r>
              <a:rPr lang="en-US" sz="1700" b="1" dirty="0">
                <a:latin typeface="Aptos Narrow" panose="020B0004020202020204" pitchFamily="34" charset="0"/>
                <a:cs typeface="Arial" panose="020B0604020202020204" pitchFamily="34" charset="0"/>
              </a:rPr>
              <a:t>Collect pledge forms and any cash or checks (most pledges will be payroll deduction), total all the proceeds, collect Thanks for Giving tickets, put everything in an Employee Campaign Envelope, and give to GCPECC Campaign Director, Donna Murphy.</a:t>
            </a:r>
          </a:p>
          <a:p>
            <a:pPr>
              <a:buFont typeface="Wingdings" panose="05000000000000000000" pitchFamily="2" charset="2"/>
              <a:buChar char="ü"/>
            </a:pPr>
            <a:r>
              <a:rPr lang="en-US" sz="1700" b="1" dirty="0">
                <a:latin typeface="Aptos Narrow" panose="020B0004020202020204" pitchFamily="34" charset="0"/>
                <a:cs typeface="Arial" panose="020B0604020202020204" pitchFamily="34" charset="0"/>
              </a:rPr>
              <a:t>Develop a formal thank you plan </a:t>
            </a:r>
            <a:r>
              <a:rPr lang="en-US" sz="1700" dirty="0">
                <a:latin typeface="Aptos Narrow" panose="020B0004020202020204" pitchFamily="34" charset="0"/>
                <a:cs typeface="Arial" panose="020B0604020202020204" pitchFamily="34" charset="0"/>
              </a:rPr>
              <a:t>for all volunteers and donors…an email blast along with an invitation to donuts or homemade cookies in the breakroom is one idea.</a:t>
            </a:r>
          </a:p>
        </p:txBody>
      </p:sp>
      <p:pic>
        <p:nvPicPr>
          <p:cNvPr id="8" name="Picture 7"/>
          <p:cNvPicPr>
            <a:picLocks noChangeAspect="1"/>
          </p:cNvPicPr>
          <p:nvPr/>
        </p:nvPicPr>
        <p:blipFill>
          <a:blip r:embed="rId3"/>
          <a:stretch>
            <a:fillRect/>
          </a:stretch>
        </p:blipFill>
        <p:spPr>
          <a:xfrm>
            <a:off x="8343900" y="264269"/>
            <a:ext cx="640511" cy="459631"/>
          </a:xfrm>
          <a:prstGeom prst="rect">
            <a:avLst/>
          </a:prstGeom>
        </p:spPr>
      </p:pic>
      <p:pic>
        <p:nvPicPr>
          <p:cNvPr id="7" name="Picture 6">
            <a:extLst>
              <a:ext uri="{FF2B5EF4-FFF2-40B4-BE49-F238E27FC236}">
                <a16:creationId xmlns:a16="http://schemas.microsoft.com/office/drawing/2014/main" id="{0D25616D-6605-418E-6FCA-F6EA449A416F}"/>
              </a:ext>
            </a:extLst>
          </p:cNvPr>
          <p:cNvPicPr>
            <a:picLocks noChangeAspect="1"/>
          </p:cNvPicPr>
          <p:nvPr/>
        </p:nvPicPr>
        <p:blipFill>
          <a:blip r:embed="rId4"/>
          <a:stretch>
            <a:fillRect/>
          </a:stretch>
        </p:blipFill>
        <p:spPr>
          <a:xfrm>
            <a:off x="1131570" y="3246120"/>
            <a:ext cx="2670810" cy="3268980"/>
          </a:xfrm>
          <a:prstGeom prst="rect">
            <a:avLst/>
          </a:prstGeom>
          <a:ln w="28575">
            <a:solidFill>
              <a:schemeClr val="tx1"/>
            </a:solidFill>
          </a:ln>
        </p:spPr>
      </p:pic>
      <p:pic>
        <p:nvPicPr>
          <p:cNvPr id="10" name="Picture 9">
            <a:extLst>
              <a:ext uri="{FF2B5EF4-FFF2-40B4-BE49-F238E27FC236}">
                <a16:creationId xmlns:a16="http://schemas.microsoft.com/office/drawing/2014/main" id="{8C724A3E-0969-1750-F158-E285881D1B78}"/>
              </a:ext>
            </a:extLst>
          </p:cNvPr>
          <p:cNvPicPr>
            <a:picLocks noChangeAspect="1"/>
          </p:cNvPicPr>
          <p:nvPr/>
        </p:nvPicPr>
        <p:blipFill>
          <a:blip r:embed="rId5"/>
          <a:stretch>
            <a:fillRect/>
          </a:stretch>
        </p:blipFill>
        <p:spPr>
          <a:xfrm>
            <a:off x="4168140" y="3246121"/>
            <a:ext cx="4352469" cy="3268980"/>
          </a:xfrm>
          <a:prstGeom prst="rect">
            <a:avLst/>
          </a:prstGeom>
          <a:ln w="28575">
            <a:solidFill>
              <a:schemeClr val="tx1"/>
            </a:solidFill>
          </a:ln>
        </p:spPr>
      </p:pic>
    </p:spTree>
    <p:extLst>
      <p:ext uri="{BB962C8B-B14F-4D97-AF65-F5344CB8AC3E}">
        <p14:creationId xmlns:p14="http://schemas.microsoft.com/office/powerpoint/2010/main" val="30076008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4DD772-18A5-016B-C79A-06FFBE72D665}"/>
              </a:ext>
            </a:extLst>
          </p:cNvPr>
          <p:cNvSpPr/>
          <p:nvPr/>
        </p:nvSpPr>
        <p:spPr>
          <a:xfrm>
            <a:off x="0" y="-119849"/>
            <a:ext cx="9144000" cy="697784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a:xfrm>
            <a:off x="62145" y="-178831"/>
            <a:ext cx="9143999" cy="1725282"/>
          </a:xfrm>
        </p:spPr>
        <p:txBody>
          <a:bodyPr>
            <a:normAutofit/>
          </a:bodyPr>
          <a:lstStyle/>
          <a:p>
            <a:r>
              <a:rPr lang="en-US" sz="3200" b="1" i="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And the most important </a:t>
            </a:r>
            <a:br>
              <a:rPr lang="en-US" sz="3200" b="1" i="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3200" b="1" i="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“Best Practice” of all….</a:t>
            </a:r>
            <a:r>
              <a:rPr lang="en-US" sz="32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br>
              <a:rPr lang="en-US" sz="32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32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SAY “THANK YOU”!</a:t>
            </a:r>
            <a:endParaRPr lang="en-US" sz="3200" b="1" i="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1"/>
          </p:nvPr>
        </p:nvSpPr>
        <p:spPr>
          <a:xfrm>
            <a:off x="1371021" y="1432789"/>
            <a:ext cx="6762750" cy="2237960"/>
          </a:xfrm>
        </p:spPr>
        <p:txBody>
          <a:bodyPr/>
          <a:lstStyle/>
          <a:p>
            <a:pPr>
              <a:buClr>
                <a:srgbClr val="005400"/>
              </a:buClr>
              <a:buFont typeface="Wingdings" panose="05000000000000000000" pitchFamily="2" charset="2"/>
              <a:buChar char="ü"/>
            </a:pPr>
            <a:r>
              <a:rPr lang="en-US" sz="2000" dirty="0">
                <a:latin typeface="Aptos Narrow" panose="020B0004020202020204" pitchFamily="34" charset="0"/>
                <a:cs typeface="Arial" panose="020B0604020202020204" pitchFamily="34" charset="0"/>
              </a:rPr>
              <a:t>Send a personal thank you to your campaign team and organization.</a:t>
            </a:r>
          </a:p>
          <a:p>
            <a:pPr>
              <a:buClr>
                <a:srgbClr val="005400"/>
              </a:buClr>
              <a:buFont typeface="Wingdings" panose="05000000000000000000" pitchFamily="2" charset="2"/>
              <a:buChar char="ü"/>
            </a:pPr>
            <a:r>
              <a:rPr lang="en-US" sz="2000" dirty="0">
                <a:latin typeface="Aptos Narrow" panose="020B0004020202020204" pitchFamily="34" charset="0"/>
                <a:cs typeface="Arial" panose="020B0604020202020204" pitchFamily="34" charset="0"/>
              </a:rPr>
              <a:t>Have your department head/principal/mayor send an organization-wide thank you.</a:t>
            </a:r>
          </a:p>
          <a:p>
            <a:pPr>
              <a:buClr>
                <a:srgbClr val="005400"/>
              </a:buClr>
              <a:buFont typeface="Wingdings" panose="05000000000000000000" pitchFamily="2" charset="2"/>
              <a:buChar char="ü"/>
            </a:pPr>
            <a:r>
              <a:rPr lang="en-US" sz="2000" dirty="0">
                <a:latin typeface="Aptos Narrow" panose="020B0004020202020204" pitchFamily="34" charset="0"/>
                <a:cs typeface="Arial" panose="020B0604020202020204" pitchFamily="34" charset="0"/>
              </a:rPr>
              <a:t>Generosity should be rewarded with sincere gratitude</a:t>
            </a:r>
          </a:p>
          <a:p>
            <a:pPr marL="0" indent="0">
              <a:buNone/>
            </a:pPr>
            <a:endParaRPr lang="en-US" dirty="0"/>
          </a:p>
        </p:txBody>
      </p:sp>
      <p:pic>
        <p:nvPicPr>
          <p:cNvPr id="6" name="Picture 5">
            <a:extLst>
              <a:ext uri="{FF2B5EF4-FFF2-40B4-BE49-F238E27FC236}">
                <a16:creationId xmlns:a16="http://schemas.microsoft.com/office/drawing/2014/main" id="{FFB903D8-2ADF-1EE3-B5FD-4B8014009A32}"/>
              </a:ext>
            </a:extLst>
          </p:cNvPr>
          <p:cNvPicPr>
            <a:picLocks noChangeAspect="1"/>
          </p:cNvPicPr>
          <p:nvPr/>
        </p:nvPicPr>
        <p:blipFill>
          <a:blip r:embed="rId3"/>
          <a:stretch>
            <a:fillRect/>
          </a:stretch>
        </p:blipFill>
        <p:spPr>
          <a:xfrm>
            <a:off x="1859280" y="3429000"/>
            <a:ext cx="5120640" cy="2892483"/>
          </a:xfrm>
          <a:prstGeom prst="rect">
            <a:avLst/>
          </a:prstGeom>
          <a:ln w="28575">
            <a:solidFill>
              <a:schemeClr val="tx1"/>
            </a:solidFill>
          </a:ln>
        </p:spPr>
      </p:pic>
    </p:spTree>
    <p:extLst>
      <p:ext uri="{BB962C8B-B14F-4D97-AF65-F5344CB8AC3E}">
        <p14:creationId xmlns:p14="http://schemas.microsoft.com/office/powerpoint/2010/main" val="20207078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552E8CD-A058-C1A9-6047-03AB1C2B2577}"/>
              </a:ext>
            </a:extLst>
          </p:cNvPr>
          <p:cNvSpPr/>
          <p:nvPr/>
        </p:nvSpPr>
        <p:spPr>
          <a:xfrm>
            <a:off x="0" y="-119849"/>
            <a:ext cx="9144000" cy="697784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a:xfrm>
            <a:off x="0" y="365126"/>
            <a:ext cx="9144000" cy="937463"/>
          </a:xfrm>
        </p:spPr>
        <p:txBody>
          <a:bodyPr>
            <a:normAutofit/>
          </a:bodyPr>
          <a:lstStyle/>
          <a:p>
            <a:pPr algn="ctr"/>
            <a:r>
              <a:rPr lang="en-US" sz="2800" b="1" dirty="0">
                <a:solidFill>
                  <a:schemeClr val="accent6">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Some Ideas for Thanking Donors, Committee Members, </a:t>
            </a:r>
            <a:br>
              <a:rPr lang="en-US" sz="2800" b="1" dirty="0">
                <a:solidFill>
                  <a:schemeClr val="accent6">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2800" b="1" dirty="0">
                <a:solidFill>
                  <a:schemeClr val="accent6">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and All Those Who Helped With the Campaign</a:t>
            </a:r>
          </a:p>
        </p:txBody>
      </p:sp>
      <p:sp>
        <p:nvSpPr>
          <p:cNvPr id="3" name="Content Placeholder 2"/>
          <p:cNvSpPr>
            <a:spLocks noGrp="1"/>
          </p:cNvSpPr>
          <p:nvPr>
            <p:ph idx="1"/>
          </p:nvPr>
        </p:nvSpPr>
        <p:spPr>
          <a:xfrm>
            <a:off x="628650" y="917131"/>
            <a:ext cx="7886700" cy="4750074"/>
          </a:xfrm>
        </p:spPr>
        <p:txBody>
          <a:bodyPr>
            <a:normAutofit/>
          </a:bodyPr>
          <a:lstStyle/>
          <a:p>
            <a:pPr>
              <a:buClr>
                <a:srgbClr val="2A421A"/>
              </a:buClr>
              <a:buFont typeface="Wingdings" panose="05000000000000000000" pitchFamily="2" charset="2"/>
              <a:buChar char="ü"/>
            </a:pPr>
            <a:endParaRPr lang="en-US" sz="2000" dirty="0"/>
          </a:p>
          <a:p>
            <a:pPr>
              <a:buClr>
                <a:srgbClr val="2A421A"/>
              </a:buClr>
              <a:buFont typeface="Wingdings" panose="05000000000000000000" pitchFamily="2" charset="2"/>
              <a:buChar char="ü"/>
            </a:pPr>
            <a:r>
              <a:rPr lang="en-US" sz="2000" dirty="0">
                <a:latin typeface="Aptos Narrow" panose="020B0004020202020204" pitchFamily="34" charset="0"/>
              </a:rPr>
              <a:t>Place Thank-You posters throughout facility (available from UWGC and can be found on our website </a:t>
            </a:r>
            <a:r>
              <a:rPr lang="en-US" sz="2000" dirty="0">
                <a:latin typeface="Aptos Narrow" panose="020B0004020202020204" pitchFamily="34" charset="0"/>
                <a:hlinkClick r:id="rId3"/>
              </a:rPr>
              <a:t>www.uwgcnj.org/campaign-toolkit/</a:t>
            </a:r>
            <a:r>
              <a:rPr lang="en-US" sz="2000" dirty="0">
                <a:latin typeface="Aptos Narrow" panose="020B0004020202020204" pitchFamily="34" charset="0"/>
              </a:rPr>
              <a:t> …please email </a:t>
            </a:r>
            <a:r>
              <a:rPr lang="en-US" sz="2000" dirty="0">
                <a:latin typeface="Aptos Narrow" panose="020B0004020202020204" pitchFamily="34" charset="0"/>
                <a:hlinkClick r:id="rId4"/>
              </a:rPr>
              <a:t>lcheeseman@uwgcnj.org</a:t>
            </a:r>
            <a:r>
              <a:rPr lang="en-US" sz="2000" dirty="0">
                <a:latin typeface="Aptos Narrow" panose="020B0004020202020204" pitchFamily="34" charset="0"/>
              </a:rPr>
              <a:t> if you would like your posters to be personalized with your organization, department, etc.)</a:t>
            </a:r>
          </a:p>
          <a:p>
            <a:pPr>
              <a:buClr>
                <a:srgbClr val="2A421A"/>
              </a:buClr>
              <a:buFont typeface="Wingdings" panose="05000000000000000000" pitchFamily="2" charset="2"/>
              <a:buChar char="ü"/>
            </a:pPr>
            <a:r>
              <a:rPr lang="en-US" sz="2000" dirty="0">
                <a:latin typeface="Aptos Narrow" panose="020B0004020202020204" pitchFamily="34" charset="0"/>
              </a:rPr>
              <a:t>Publish a special Thank-You edition of Employee Newsletter.</a:t>
            </a:r>
          </a:p>
          <a:p>
            <a:pPr>
              <a:buClr>
                <a:srgbClr val="2A421A"/>
              </a:buClr>
              <a:buFont typeface="Wingdings" panose="05000000000000000000" pitchFamily="2" charset="2"/>
              <a:buChar char="ü"/>
            </a:pPr>
            <a:r>
              <a:rPr lang="en-US" sz="2000" dirty="0">
                <a:latin typeface="Aptos Narrow" panose="020B0004020202020204" pitchFamily="34" charset="0"/>
              </a:rPr>
              <a:t>Send Thank-You emails or text messages.</a:t>
            </a:r>
          </a:p>
          <a:p>
            <a:pPr>
              <a:buClr>
                <a:srgbClr val="2A421A"/>
              </a:buClr>
              <a:buFont typeface="Wingdings" panose="05000000000000000000" pitchFamily="2" charset="2"/>
              <a:buChar char="ü"/>
            </a:pPr>
            <a:r>
              <a:rPr lang="en-US" sz="2000" dirty="0">
                <a:latin typeface="Aptos Narrow" panose="020B0004020202020204" pitchFamily="34" charset="0"/>
              </a:rPr>
              <a:t>Always publicize winners of raffles, prizes, competitions, etc.</a:t>
            </a:r>
            <a:br>
              <a:rPr lang="en-US" sz="2000" dirty="0">
                <a:latin typeface="Aptos Narrow" panose="020B0004020202020204" pitchFamily="34" charset="0"/>
              </a:rPr>
            </a:br>
            <a:br>
              <a:rPr lang="en-US" sz="2000" dirty="0"/>
            </a:br>
            <a:br>
              <a:rPr lang="en-US" sz="2400" dirty="0"/>
            </a:br>
            <a:br>
              <a:rPr lang="en-US" sz="1600" dirty="0"/>
            </a:br>
            <a:endParaRPr lang="en-US" sz="1600" dirty="0"/>
          </a:p>
        </p:txBody>
      </p:sp>
      <p:pic>
        <p:nvPicPr>
          <p:cNvPr id="16" name="Picture 15">
            <a:extLst>
              <a:ext uri="{FF2B5EF4-FFF2-40B4-BE49-F238E27FC236}">
                <a16:creationId xmlns:a16="http://schemas.microsoft.com/office/drawing/2014/main" id="{29667742-6484-A707-01A1-CFB328FD9329}"/>
              </a:ext>
            </a:extLst>
          </p:cNvPr>
          <p:cNvPicPr>
            <a:picLocks noChangeAspect="1"/>
          </p:cNvPicPr>
          <p:nvPr/>
        </p:nvPicPr>
        <p:blipFill>
          <a:blip r:embed="rId5"/>
          <a:stretch>
            <a:fillRect/>
          </a:stretch>
        </p:blipFill>
        <p:spPr>
          <a:xfrm>
            <a:off x="2923165" y="4196832"/>
            <a:ext cx="3297670" cy="1883207"/>
          </a:xfrm>
          <a:prstGeom prst="rect">
            <a:avLst/>
          </a:prstGeom>
          <a:ln w="28575">
            <a:solidFill>
              <a:schemeClr val="tx1"/>
            </a:solidFill>
          </a:ln>
        </p:spPr>
      </p:pic>
      <p:pic>
        <p:nvPicPr>
          <p:cNvPr id="5" name="Picture 4">
            <a:extLst>
              <a:ext uri="{FF2B5EF4-FFF2-40B4-BE49-F238E27FC236}">
                <a16:creationId xmlns:a16="http://schemas.microsoft.com/office/drawing/2014/main" id="{FA9F4FFA-ED3F-6A82-63C2-AD5C01D94591}"/>
              </a:ext>
            </a:extLst>
          </p:cNvPr>
          <p:cNvPicPr>
            <a:picLocks noChangeAspect="1"/>
          </p:cNvPicPr>
          <p:nvPr/>
        </p:nvPicPr>
        <p:blipFill>
          <a:blip r:embed="rId6"/>
          <a:stretch>
            <a:fillRect/>
          </a:stretch>
        </p:blipFill>
        <p:spPr>
          <a:xfrm>
            <a:off x="6391275" y="4479636"/>
            <a:ext cx="2539712" cy="2013238"/>
          </a:xfrm>
          <a:prstGeom prst="rect">
            <a:avLst/>
          </a:prstGeom>
          <a:ln w="28575">
            <a:solidFill>
              <a:schemeClr val="tx1"/>
            </a:solidFill>
          </a:ln>
        </p:spPr>
      </p:pic>
      <p:pic>
        <p:nvPicPr>
          <p:cNvPr id="8" name="Picture 7">
            <a:extLst>
              <a:ext uri="{FF2B5EF4-FFF2-40B4-BE49-F238E27FC236}">
                <a16:creationId xmlns:a16="http://schemas.microsoft.com/office/drawing/2014/main" id="{55744B95-9F70-8995-499A-1BC467874E46}"/>
              </a:ext>
            </a:extLst>
          </p:cNvPr>
          <p:cNvPicPr>
            <a:picLocks noChangeAspect="1"/>
          </p:cNvPicPr>
          <p:nvPr/>
        </p:nvPicPr>
        <p:blipFill>
          <a:blip r:embed="rId7"/>
          <a:stretch>
            <a:fillRect/>
          </a:stretch>
        </p:blipFill>
        <p:spPr>
          <a:xfrm>
            <a:off x="241444" y="4479636"/>
            <a:ext cx="2400156" cy="2095225"/>
          </a:xfrm>
          <a:prstGeom prst="rect">
            <a:avLst/>
          </a:prstGeom>
          <a:ln w="28575">
            <a:solidFill>
              <a:schemeClr val="tx1"/>
            </a:solidFill>
          </a:ln>
        </p:spPr>
      </p:pic>
    </p:spTree>
    <p:extLst>
      <p:ext uri="{BB962C8B-B14F-4D97-AF65-F5344CB8AC3E}">
        <p14:creationId xmlns:p14="http://schemas.microsoft.com/office/powerpoint/2010/main" val="192100868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40DEA3-C57C-9EE1-96E1-C73355D5E1EE}"/>
              </a:ext>
            </a:extLst>
          </p:cNvPr>
          <p:cNvSpPr/>
          <p:nvPr/>
        </p:nvSpPr>
        <p:spPr>
          <a:xfrm>
            <a:off x="0" y="0"/>
            <a:ext cx="9144000"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a:xfrm>
            <a:off x="1715364" y="146892"/>
            <a:ext cx="5359692" cy="1068290"/>
          </a:xfrm>
        </p:spPr>
        <p:txBody>
          <a:bodyPr>
            <a:normAutofit fontScale="90000"/>
          </a:bodyPr>
          <a:lstStyle/>
          <a:p>
            <a:r>
              <a:rPr lang="en-US" sz="2400" b="1" dirty="0">
                <a:solidFill>
                  <a:srgbClr val="005400"/>
                </a:solidFill>
                <a:latin typeface="+mn-lt"/>
              </a:rPr>
              <a:t>             </a:t>
            </a:r>
            <a:br>
              <a:rPr lang="en-US" sz="2400" b="1" dirty="0">
                <a:solidFill>
                  <a:srgbClr val="005400"/>
                </a:solidFill>
                <a:latin typeface="+mn-lt"/>
              </a:rPr>
            </a:br>
            <a:r>
              <a:rPr lang="en-US" sz="24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7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2024 GCPECC Brochure, Part 1</a:t>
            </a:r>
            <a:br>
              <a:rPr lang="en-US" sz="27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2700" b="1" dirty="0">
                <a:solidFill>
                  <a:srgbClr val="005400"/>
                </a:solidFill>
                <a:latin typeface="+mn-lt"/>
              </a:rPr>
            </a:br>
            <a:endParaRPr lang="en-US" sz="2700" b="1" dirty="0">
              <a:latin typeface="+mn-lt"/>
            </a:endParaRPr>
          </a:p>
        </p:txBody>
      </p:sp>
      <p:pic>
        <p:nvPicPr>
          <p:cNvPr id="5" name="Picture 4"/>
          <p:cNvPicPr>
            <a:picLocks noChangeAspect="1"/>
          </p:cNvPicPr>
          <p:nvPr/>
        </p:nvPicPr>
        <p:blipFill>
          <a:blip r:embed="rId3"/>
          <a:stretch>
            <a:fillRect/>
          </a:stretch>
        </p:blipFill>
        <p:spPr>
          <a:xfrm>
            <a:off x="7989903" y="140259"/>
            <a:ext cx="790113" cy="612558"/>
          </a:xfrm>
          <a:prstGeom prst="rect">
            <a:avLst/>
          </a:prstGeom>
        </p:spPr>
      </p:pic>
      <p:sp>
        <p:nvSpPr>
          <p:cNvPr id="8" name="Content Placeholder 7">
            <a:extLst>
              <a:ext uri="{FF2B5EF4-FFF2-40B4-BE49-F238E27FC236}">
                <a16:creationId xmlns:a16="http://schemas.microsoft.com/office/drawing/2014/main" id="{ADC53B0D-7C3E-7324-04D8-373DFDB9C7A3}"/>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CF4FEE7-0403-4CBF-2E50-BDB0C9BEC815}"/>
              </a:ext>
            </a:extLst>
          </p:cNvPr>
          <p:cNvPicPr>
            <a:picLocks noChangeAspect="1"/>
          </p:cNvPicPr>
          <p:nvPr/>
        </p:nvPicPr>
        <p:blipFill>
          <a:blip r:embed="rId4"/>
          <a:stretch>
            <a:fillRect/>
          </a:stretch>
        </p:blipFill>
        <p:spPr>
          <a:xfrm>
            <a:off x="240979" y="960583"/>
            <a:ext cx="4107408" cy="5750525"/>
          </a:xfrm>
          <a:prstGeom prst="rect">
            <a:avLst/>
          </a:prstGeom>
        </p:spPr>
      </p:pic>
      <p:pic>
        <p:nvPicPr>
          <p:cNvPr id="9" name="Picture 8">
            <a:extLst>
              <a:ext uri="{FF2B5EF4-FFF2-40B4-BE49-F238E27FC236}">
                <a16:creationId xmlns:a16="http://schemas.microsoft.com/office/drawing/2014/main" id="{83EA1C94-499A-941E-15BC-4916759B9A01}"/>
              </a:ext>
            </a:extLst>
          </p:cNvPr>
          <p:cNvPicPr>
            <a:picLocks noChangeAspect="1"/>
          </p:cNvPicPr>
          <p:nvPr/>
        </p:nvPicPr>
        <p:blipFill>
          <a:blip r:embed="rId5"/>
          <a:stretch>
            <a:fillRect/>
          </a:stretch>
        </p:blipFill>
        <p:spPr>
          <a:xfrm>
            <a:off x="4672608" y="981684"/>
            <a:ext cx="4107408" cy="5729424"/>
          </a:xfrm>
          <a:prstGeom prst="rect">
            <a:avLst/>
          </a:prstGeom>
        </p:spPr>
      </p:pic>
    </p:spTree>
    <p:extLst>
      <p:ext uri="{BB962C8B-B14F-4D97-AF65-F5344CB8AC3E}">
        <p14:creationId xmlns:p14="http://schemas.microsoft.com/office/powerpoint/2010/main" val="98901043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C89B-61E9-A88F-BB94-CE720EB7E2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45A7FF-97F5-C5C2-2DA0-E318D90AFB03}"/>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EEFA4A0B-9ACA-4E93-9B77-36F8E5718B0C}"/>
              </a:ext>
            </a:extLst>
          </p:cNvPr>
          <p:cNvSpPr/>
          <p:nvPr/>
        </p:nvSpPr>
        <p:spPr>
          <a:xfrm>
            <a:off x="0" y="0"/>
            <a:ext cx="9319492" cy="69201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rgbClr val="2A421A"/>
              </a:solidFill>
              <a:latin typeface="Forte" panose="03060902040502070203" pitchFamily="66" charset="0"/>
            </a:endParaRPr>
          </a:p>
        </p:txBody>
      </p:sp>
      <p:pic>
        <p:nvPicPr>
          <p:cNvPr id="6" name="Picture 5">
            <a:extLst>
              <a:ext uri="{FF2B5EF4-FFF2-40B4-BE49-F238E27FC236}">
                <a16:creationId xmlns:a16="http://schemas.microsoft.com/office/drawing/2014/main" id="{2B6F97B7-4266-ED14-CCA2-839285946C4B}"/>
              </a:ext>
            </a:extLst>
          </p:cNvPr>
          <p:cNvPicPr>
            <a:picLocks noChangeAspect="1"/>
          </p:cNvPicPr>
          <p:nvPr/>
        </p:nvPicPr>
        <p:blipFill>
          <a:blip r:embed="rId3"/>
          <a:stretch>
            <a:fillRect/>
          </a:stretch>
        </p:blipFill>
        <p:spPr>
          <a:xfrm>
            <a:off x="7914442" y="290011"/>
            <a:ext cx="790113" cy="612558"/>
          </a:xfrm>
          <a:prstGeom prst="rect">
            <a:avLst/>
          </a:prstGeom>
        </p:spPr>
      </p:pic>
      <p:sp>
        <p:nvSpPr>
          <p:cNvPr id="10" name="Title 1">
            <a:extLst>
              <a:ext uri="{FF2B5EF4-FFF2-40B4-BE49-F238E27FC236}">
                <a16:creationId xmlns:a16="http://schemas.microsoft.com/office/drawing/2014/main" id="{A60C7965-0DE2-A722-C71B-49C0DDF3854C}"/>
              </a:ext>
            </a:extLst>
          </p:cNvPr>
          <p:cNvSpPr txBox="1">
            <a:spLocks/>
          </p:cNvSpPr>
          <p:nvPr/>
        </p:nvSpPr>
        <p:spPr>
          <a:xfrm>
            <a:off x="1653310" y="290011"/>
            <a:ext cx="6085639" cy="102155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5400"/>
                </a:solidFill>
                <a:latin typeface="+mn-lt"/>
              </a:rPr>
              <a:t>             </a:t>
            </a:r>
            <a:br>
              <a:rPr lang="en-US" sz="2400" b="1" dirty="0">
                <a:solidFill>
                  <a:srgbClr val="005400"/>
                </a:solidFill>
                <a:latin typeface="+mn-lt"/>
              </a:rPr>
            </a:br>
            <a:r>
              <a:rPr lang="en-US" sz="36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46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2024 GCPECC Brochure, Part 2</a:t>
            </a:r>
            <a:br>
              <a:rPr lang="en-US" sz="46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4600" b="1" dirty="0">
                <a:solidFill>
                  <a:srgbClr val="005400"/>
                </a:solidFill>
                <a:latin typeface="+mn-lt"/>
              </a:rPr>
            </a:br>
            <a:endParaRPr lang="en-US" sz="4600" b="1" dirty="0">
              <a:latin typeface="+mn-lt"/>
            </a:endParaRPr>
          </a:p>
        </p:txBody>
      </p:sp>
      <p:pic>
        <p:nvPicPr>
          <p:cNvPr id="7" name="Picture 6">
            <a:extLst>
              <a:ext uri="{FF2B5EF4-FFF2-40B4-BE49-F238E27FC236}">
                <a16:creationId xmlns:a16="http://schemas.microsoft.com/office/drawing/2014/main" id="{2F093948-FDB2-8590-297D-91834BD89D41}"/>
              </a:ext>
            </a:extLst>
          </p:cNvPr>
          <p:cNvPicPr>
            <a:picLocks noChangeAspect="1"/>
          </p:cNvPicPr>
          <p:nvPr/>
        </p:nvPicPr>
        <p:blipFill>
          <a:blip r:embed="rId4"/>
          <a:stretch>
            <a:fillRect/>
          </a:stretch>
        </p:blipFill>
        <p:spPr>
          <a:xfrm>
            <a:off x="242418" y="977684"/>
            <a:ext cx="4252298" cy="5726572"/>
          </a:xfrm>
          <a:prstGeom prst="rect">
            <a:avLst/>
          </a:prstGeom>
        </p:spPr>
      </p:pic>
      <p:pic>
        <p:nvPicPr>
          <p:cNvPr id="9" name="Picture 8">
            <a:extLst>
              <a:ext uri="{FF2B5EF4-FFF2-40B4-BE49-F238E27FC236}">
                <a16:creationId xmlns:a16="http://schemas.microsoft.com/office/drawing/2014/main" id="{6486F6AE-136C-E70D-C7FF-C424CD25305C}"/>
              </a:ext>
            </a:extLst>
          </p:cNvPr>
          <p:cNvPicPr>
            <a:picLocks noChangeAspect="1"/>
          </p:cNvPicPr>
          <p:nvPr/>
        </p:nvPicPr>
        <p:blipFill>
          <a:blip r:embed="rId5"/>
          <a:stretch>
            <a:fillRect/>
          </a:stretch>
        </p:blipFill>
        <p:spPr>
          <a:xfrm>
            <a:off x="4649284" y="977684"/>
            <a:ext cx="4252298" cy="5726572"/>
          </a:xfrm>
          <a:prstGeom prst="rect">
            <a:avLst/>
          </a:prstGeom>
        </p:spPr>
      </p:pic>
    </p:spTree>
    <p:extLst>
      <p:ext uri="{BB962C8B-B14F-4D97-AF65-F5344CB8AC3E}">
        <p14:creationId xmlns:p14="http://schemas.microsoft.com/office/powerpoint/2010/main" val="51317298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6835" y="339014"/>
            <a:ext cx="5116550" cy="4389407"/>
          </a:xfrm>
        </p:spPr>
        <p:txBody>
          <a:bodyPr>
            <a:normAutofit/>
          </a:bodyPr>
          <a:lstStyle/>
          <a:p>
            <a:pPr marL="0" indent="0">
              <a:buNone/>
            </a:pPr>
            <a: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t>Hi, I’m Donna Murphy, and I am proud to again be the Campaign Director for the 2024 Gloucester County Public Employees Charitable Campaign (GCPECC).</a:t>
            </a:r>
            <a:b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rPr>
              <a:t>The GCPECC is underway once more raising funds for charitable organizations – local, national, and international.</a:t>
            </a:r>
          </a:p>
        </p:txBody>
      </p:sp>
      <p:sp>
        <p:nvSpPr>
          <p:cNvPr id="4" name="Rectangle 3"/>
          <p:cNvSpPr/>
          <p:nvPr/>
        </p:nvSpPr>
        <p:spPr>
          <a:xfrm>
            <a:off x="0" y="4728421"/>
            <a:ext cx="9144000" cy="215040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2A421A"/>
                </a:solidFill>
                <a:latin typeface="Freestyle Script" panose="030804020302050B0404" pitchFamily="66" charset="0"/>
              </a:rPr>
              <a:t>Thanks for all that you do!</a:t>
            </a:r>
          </a:p>
        </p:txBody>
      </p:sp>
      <p:pic>
        <p:nvPicPr>
          <p:cNvPr id="5" name="Picture 4"/>
          <p:cNvPicPr>
            <a:picLocks noChangeAspect="1"/>
          </p:cNvPicPr>
          <p:nvPr/>
        </p:nvPicPr>
        <p:blipFill>
          <a:blip r:embed="rId3"/>
          <a:stretch>
            <a:fillRect/>
          </a:stretch>
        </p:blipFill>
        <p:spPr>
          <a:xfrm>
            <a:off x="7767782" y="5338619"/>
            <a:ext cx="1208004" cy="923636"/>
          </a:xfrm>
          <a:prstGeom prst="rect">
            <a:avLst/>
          </a:prstGeom>
        </p:spPr>
      </p:pic>
      <p:sp>
        <p:nvSpPr>
          <p:cNvPr id="7" name="TextBox 6"/>
          <p:cNvSpPr txBox="1"/>
          <p:nvPr/>
        </p:nvSpPr>
        <p:spPr>
          <a:xfrm>
            <a:off x="360615" y="3096365"/>
            <a:ext cx="2837103" cy="830997"/>
          </a:xfrm>
          <a:prstGeom prst="rect">
            <a:avLst/>
          </a:prstGeom>
          <a:noFill/>
        </p:spPr>
        <p:txBody>
          <a:bodyPr wrap="square" rtlCol="0">
            <a:spAutoFit/>
          </a:bodyPr>
          <a:lstStyle/>
          <a:p>
            <a:r>
              <a:rPr lang="en-US" sz="1600" i="1" dirty="0">
                <a:latin typeface="Bahnschrift Light" panose="020B0502040204020203" pitchFamily="34" charset="0"/>
              </a:rPr>
              <a:t>Donna Murphy</a:t>
            </a:r>
            <a:br>
              <a:rPr lang="en-US" sz="1600" i="1" dirty="0">
                <a:latin typeface="Bahnschrift Light" panose="020B0502040204020203" pitchFamily="34" charset="0"/>
              </a:rPr>
            </a:br>
            <a:r>
              <a:rPr lang="en-US" sz="1600" i="1" dirty="0">
                <a:latin typeface="Bahnschrift Light" panose="020B0502040204020203" pitchFamily="34" charset="0"/>
              </a:rPr>
              <a:t>Campaign Director</a:t>
            </a:r>
            <a:br>
              <a:rPr lang="en-US" sz="1600" i="1" dirty="0">
                <a:latin typeface="Bahnschrift Light" panose="020B0502040204020203" pitchFamily="34" charset="0"/>
              </a:rPr>
            </a:br>
            <a:r>
              <a:rPr lang="en-US" sz="1600" i="1" dirty="0">
                <a:latin typeface="Bahnschrift Light" panose="020B0502040204020203" pitchFamily="34" charset="0"/>
              </a:rPr>
              <a:t>donnamurphy@uwgcnj.org</a:t>
            </a:r>
          </a:p>
        </p:txBody>
      </p:sp>
      <p:sp>
        <p:nvSpPr>
          <p:cNvPr id="8" name="Rectangle 7"/>
          <p:cNvSpPr/>
          <p:nvPr/>
        </p:nvSpPr>
        <p:spPr>
          <a:xfrm>
            <a:off x="3666835" y="2658229"/>
            <a:ext cx="5250625" cy="1707271"/>
          </a:xfrm>
          <a:prstGeom prst="rect">
            <a:avLst/>
          </a:prstGeom>
          <a:blipFill>
            <a:blip r:embed="rId4"/>
            <a:tile tx="0" ty="0" sx="100000" sy="100000" flip="none" algn="tl"/>
          </a:blipFill>
          <a:ln w="28575">
            <a:solidFill>
              <a:schemeClr val="bg1">
                <a:lumMod val="5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bg1"/>
                </a:solidFill>
                <a:latin typeface="Tempus Sans ITC" panose="04020404030D07020202" pitchFamily="82" charset="0"/>
              </a:rPr>
              <a:t>W</a:t>
            </a:r>
            <a:r>
              <a:rPr lang="en-US" b="1" i="1" dirty="0">
                <a:solidFill>
                  <a:schemeClr val="bg1"/>
                </a:solidFill>
                <a:latin typeface="+mj-lt"/>
              </a:rPr>
              <a:t>e make a living by what we get, but we </a:t>
            </a:r>
            <a:br>
              <a:rPr lang="en-US" b="1" i="1" dirty="0">
                <a:solidFill>
                  <a:schemeClr val="bg1"/>
                </a:solidFill>
                <a:latin typeface="+mj-lt"/>
              </a:rPr>
            </a:br>
            <a:r>
              <a:rPr lang="en-US" b="1" i="1" dirty="0">
                <a:solidFill>
                  <a:schemeClr val="bg1"/>
                </a:solidFill>
                <a:latin typeface="+mj-lt"/>
              </a:rPr>
              <a:t>make a life by what we give.</a:t>
            </a:r>
          </a:p>
          <a:p>
            <a:pPr algn="ctr"/>
            <a:endParaRPr lang="en-US" sz="1600" b="1" i="1" dirty="0">
              <a:solidFill>
                <a:schemeClr val="bg1"/>
              </a:solidFill>
              <a:latin typeface="Abadi Extra Light" panose="020B0204020104020204" pitchFamily="34" charset="0"/>
            </a:endParaRPr>
          </a:p>
          <a:p>
            <a:pPr algn="ctr"/>
            <a:r>
              <a:rPr lang="en-US" sz="2000" b="1" i="1" dirty="0">
                <a:solidFill>
                  <a:schemeClr val="bg1"/>
                </a:solidFill>
                <a:latin typeface="Tempus Sans ITC" panose="04020404030D07020202" pitchFamily="82" charset="0"/>
              </a:rPr>
              <a:t>- </a:t>
            </a:r>
            <a:r>
              <a:rPr lang="en-US" sz="2000" i="1" dirty="0">
                <a:solidFill>
                  <a:schemeClr val="bg1"/>
                </a:solidFill>
                <a:latin typeface="Vivaldi" panose="03020602050506090804" pitchFamily="66" charset="0"/>
              </a:rPr>
              <a:t>Winston Churchill</a:t>
            </a:r>
          </a:p>
        </p:txBody>
      </p:sp>
      <p:pic>
        <p:nvPicPr>
          <p:cNvPr id="9" name="Picture 8"/>
          <p:cNvPicPr>
            <a:picLocks noChangeAspect="1"/>
          </p:cNvPicPr>
          <p:nvPr/>
        </p:nvPicPr>
        <p:blipFill>
          <a:blip r:embed="rId5"/>
          <a:stretch>
            <a:fillRect/>
          </a:stretch>
        </p:blipFill>
        <p:spPr>
          <a:xfrm>
            <a:off x="464098" y="436168"/>
            <a:ext cx="2253408" cy="2530751"/>
          </a:xfrm>
          <a:prstGeom prst="rect">
            <a:avLst/>
          </a:prstGeom>
          <a:ln w="76200">
            <a:solidFill>
              <a:schemeClr val="tx1"/>
            </a:solidFill>
          </a:ln>
        </p:spPr>
      </p:pic>
    </p:spTree>
    <p:extLst>
      <p:ext uri="{BB962C8B-B14F-4D97-AF65-F5344CB8AC3E}">
        <p14:creationId xmlns:p14="http://schemas.microsoft.com/office/powerpoint/2010/main" val="261558763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EC3E02-F4CC-477A-5D74-A1D110AB45C0}"/>
              </a:ext>
            </a:extLst>
          </p:cNvPr>
          <p:cNvSpPr/>
          <p:nvPr/>
        </p:nvSpPr>
        <p:spPr>
          <a:xfrm>
            <a:off x="0" y="0"/>
            <a:ext cx="9144000"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a:xfrm>
            <a:off x="0" y="1"/>
            <a:ext cx="9144000" cy="828136"/>
          </a:xfrm>
        </p:spPr>
        <p:txBody>
          <a:bodyPr>
            <a:normAutofit/>
          </a:bodyPr>
          <a:lstStyle/>
          <a:p>
            <a:pPr algn="ctr"/>
            <a:r>
              <a:rPr lang="en-US" sz="24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2024 Gloucester County Public Employees</a:t>
            </a:r>
            <a:br>
              <a:rPr lang="en-US" sz="24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24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Charitable Campaign Roster of Charities</a:t>
            </a:r>
            <a:endParaRPr lang="en-U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Picture 5"/>
          <p:cNvPicPr>
            <a:picLocks noChangeAspect="1"/>
          </p:cNvPicPr>
          <p:nvPr/>
        </p:nvPicPr>
        <p:blipFill>
          <a:blip r:embed="rId3"/>
          <a:stretch>
            <a:fillRect/>
          </a:stretch>
        </p:blipFill>
        <p:spPr>
          <a:xfrm>
            <a:off x="7664570" y="154660"/>
            <a:ext cx="646982" cy="480308"/>
          </a:xfrm>
          <a:prstGeom prst="rect">
            <a:avLst/>
          </a:prstGeom>
        </p:spPr>
      </p:pic>
      <p:sp>
        <p:nvSpPr>
          <p:cNvPr id="8" name="Content Placeholder 7">
            <a:extLst>
              <a:ext uri="{FF2B5EF4-FFF2-40B4-BE49-F238E27FC236}">
                <a16:creationId xmlns:a16="http://schemas.microsoft.com/office/drawing/2014/main" id="{84843DA9-56C1-362D-1C63-CAEECEC4903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0C041A1-1625-DF78-14EB-BE20DF1A2E88}"/>
              </a:ext>
            </a:extLst>
          </p:cNvPr>
          <p:cNvPicPr>
            <a:picLocks noChangeAspect="1"/>
          </p:cNvPicPr>
          <p:nvPr/>
        </p:nvPicPr>
        <p:blipFill>
          <a:blip r:embed="rId4"/>
          <a:stretch>
            <a:fillRect/>
          </a:stretch>
        </p:blipFill>
        <p:spPr>
          <a:xfrm>
            <a:off x="2336799" y="828137"/>
            <a:ext cx="4572001" cy="5729682"/>
          </a:xfrm>
          <a:prstGeom prst="rect">
            <a:avLst/>
          </a:prstGeom>
        </p:spPr>
      </p:pic>
    </p:spTree>
    <p:extLst>
      <p:ext uri="{BB962C8B-B14F-4D97-AF65-F5344CB8AC3E}">
        <p14:creationId xmlns:p14="http://schemas.microsoft.com/office/powerpoint/2010/main" val="406945015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52DEB8-0E90-2A8A-11CC-DE04B98BD45B}"/>
              </a:ext>
            </a:extLst>
          </p:cNvPr>
          <p:cNvSpPr/>
          <p:nvPr/>
        </p:nvSpPr>
        <p:spPr>
          <a:xfrm>
            <a:off x="0" y="0"/>
            <a:ext cx="9144000"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a:xfrm>
            <a:off x="0" y="94891"/>
            <a:ext cx="9144000" cy="698739"/>
          </a:xfrm>
        </p:spPr>
        <p:txBody>
          <a:bodyPr>
            <a:normAutofit/>
          </a:bodyPr>
          <a:lstStyle/>
          <a:p>
            <a:pPr algn="ctr"/>
            <a:r>
              <a:rPr lang="en-US" sz="28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2024 United Way of Gloucester County Brochure</a:t>
            </a:r>
          </a:p>
        </p:txBody>
      </p:sp>
      <p:sp>
        <p:nvSpPr>
          <p:cNvPr id="6" name="Content Placeholder 5">
            <a:extLst>
              <a:ext uri="{FF2B5EF4-FFF2-40B4-BE49-F238E27FC236}">
                <a16:creationId xmlns:a16="http://schemas.microsoft.com/office/drawing/2014/main" id="{982EB124-97A8-A1FD-C02C-0920BA1B024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0A8EC85-7A68-CCDB-A638-1E2E81878992}"/>
              </a:ext>
            </a:extLst>
          </p:cNvPr>
          <p:cNvPicPr>
            <a:picLocks noChangeAspect="1"/>
          </p:cNvPicPr>
          <p:nvPr/>
        </p:nvPicPr>
        <p:blipFill>
          <a:blip r:embed="rId3"/>
          <a:stretch>
            <a:fillRect/>
          </a:stretch>
        </p:blipFill>
        <p:spPr>
          <a:xfrm>
            <a:off x="1625599" y="888521"/>
            <a:ext cx="2809101" cy="5874588"/>
          </a:xfrm>
          <a:prstGeom prst="rect">
            <a:avLst/>
          </a:prstGeom>
        </p:spPr>
      </p:pic>
      <p:pic>
        <p:nvPicPr>
          <p:cNvPr id="8" name="Picture 7">
            <a:extLst>
              <a:ext uri="{FF2B5EF4-FFF2-40B4-BE49-F238E27FC236}">
                <a16:creationId xmlns:a16="http://schemas.microsoft.com/office/drawing/2014/main" id="{BC34185A-E92D-2EEB-2885-963FF535C752}"/>
              </a:ext>
            </a:extLst>
          </p:cNvPr>
          <p:cNvPicPr>
            <a:picLocks noChangeAspect="1"/>
          </p:cNvPicPr>
          <p:nvPr/>
        </p:nvPicPr>
        <p:blipFill>
          <a:blip r:embed="rId4"/>
          <a:stretch>
            <a:fillRect/>
          </a:stretch>
        </p:blipFill>
        <p:spPr>
          <a:xfrm>
            <a:off x="4830617" y="888521"/>
            <a:ext cx="2809101" cy="5892290"/>
          </a:xfrm>
          <a:prstGeom prst="rect">
            <a:avLst/>
          </a:prstGeom>
        </p:spPr>
      </p:pic>
    </p:spTree>
    <p:extLst>
      <p:ext uri="{BB962C8B-B14F-4D97-AF65-F5344CB8AC3E}">
        <p14:creationId xmlns:p14="http://schemas.microsoft.com/office/powerpoint/2010/main" val="115443052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8F9259-E91E-A83E-D148-829B772EDEA5}"/>
              </a:ext>
            </a:extLst>
          </p:cNvPr>
          <p:cNvSpPr/>
          <p:nvPr/>
        </p:nvSpPr>
        <p:spPr>
          <a:xfrm>
            <a:off x="-1" y="-160975"/>
            <a:ext cx="9179511" cy="704591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a:xfrm>
            <a:off x="0" y="365126"/>
            <a:ext cx="9144000" cy="1610323"/>
          </a:xfrm>
        </p:spPr>
        <p:txBody>
          <a:bodyPr/>
          <a:lstStyle/>
          <a:p>
            <a:pPr algn="ctr"/>
            <a:r>
              <a:rPr lang="en-US"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Thanks for Giving Raffle Form</a:t>
            </a:r>
          </a:p>
        </p:txBody>
      </p:sp>
      <p:pic>
        <p:nvPicPr>
          <p:cNvPr id="6" name="Picture 5"/>
          <p:cNvPicPr>
            <a:picLocks noChangeAspect="1"/>
          </p:cNvPicPr>
          <p:nvPr/>
        </p:nvPicPr>
        <p:blipFill>
          <a:blip r:embed="rId3"/>
          <a:stretch>
            <a:fillRect/>
          </a:stretch>
        </p:blipFill>
        <p:spPr>
          <a:xfrm>
            <a:off x="3692607" y="5346635"/>
            <a:ext cx="1794294" cy="1260374"/>
          </a:xfrm>
          <a:prstGeom prst="rect">
            <a:avLst/>
          </a:prstGeom>
        </p:spPr>
      </p:pic>
      <p:sp>
        <p:nvSpPr>
          <p:cNvPr id="7" name="Content Placeholder 6">
            <a:extLst>
              <a:ext uri="{FF2B5EF4-FFF2-40B4-BE49-F238E27FC236}">
                <a16:creationId xmlns:a16="http://schemas.microsoft.com/office/drawing/2014/main" id="{E21D7DF8-9A53-E2F4-0E0C-B4BC7ADE33DF}"/>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1CDFA884-10DE-29F5-DEE1-F692E0E595B5}"/>
              </a:ext>
            </a:extLst>
          </p:cNvPr>
          <p:cNvPicPr>
            <a:picLocks noChangeAspect="1"/>
          </p:cNvPicPr>
          <p:nvPr/>
        </p:nvPicPr>
        <p:blipFill>
          <a:blip r:embed="rId4"/>
          <a:stretch>
            <a:fillRect/>
          </a:stretch>
        </p:blipFill>
        <p:spPr>
          <a:xfrm>
            <a:off x="152399" y="2254990"/>
            <a:ext cx="8839201" cy="2726454"/>
          </a:xfrm>
          <a:prstGeom prst="rect">
            <a:avLst/>
          </a:prstGeom>
        </p:spPr>
      </p:pic>
    </p:spTree>
    <p:extLst>
      <p:ext uri="{BB962C8B-B14F-4D97-AF65-F5344CB8AC3E}">
        <p14:creationId xmlns:p14="http://schemas.microsoft.com/office/powerpoint/2010/main" val="326436418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1E328-7806-996A-D8DA-6ED7C0CFDB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E01514-2859-56D0-E009-E8CA299ABAD3}"/>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0436D25C-373F-2F9D-A510-5E2465FE1494}"/>
              </a:ext>
            </a:extLst>
          </p:cNvPr>
          <p:cNvSpPr/>
          <p:nvPr/>
        </p:nvSpPr>
        <p:spPr>
          <a:xfrm>
            <a:off x="0" y="-187911"/>
            <a:ext cx="9179511" cy="704591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pic>
        <p:nvPicPr>
          <p:cNvPr id="12" name="Picture 11">
            <a:extLst>
              <a:ext uri="{FF2B5EF4-FFF2-40B4-BE49-F238E27FC236}">
                <a16:creationId xmlns:a16="http://schemas.microsoft.com/office/drawing/2014/main" id="{4C4F7E49-D613-7131-B7F3-E1203C6E4917}"/>
              </a:ext>
            </a:extLst>
          </p:cNvPr>
          <p:cNvPicPr>
            <a:picLocks noChangeAspect="1"/>
          </p:cNvPicPr>
          <p:nvPr/>
        </p:nvPicPr>
        <p:blipFill>
          <a:blip r:embed="rId3"/>
          <a:stretch>
            <a:fillRect/>
          </a:stretch>
        </p:blipFill>
        <p:spPr>
          <a:xfrm>
            <a:off x="193918" y="73891"/>
            <a:ext cx="4211827" cy="6596198"/>
          </a:xfrm>
          <a:prstGeom prst="rect">
            <a:avLst/>
          </a:prstGeom>
        </p:spPr>
      </p:pic>
      <p:pic>
        <p:nvPicPr>
          <p:cNvPr id="14" name="Picture 13">
            <a:extLst>
              <a:ext uri="{FF2B5EF4-FFF2-40B4-BE49-F238E27FC236}">
                <a16:creationId xmlns:a16="http://schemas.microsoft.com/office/drawing/2014/main" id="{1AC9E5DA-6291-AC1A-10DF-8BE9D18830BE}"/>
              </a:ext>
            </a:extLst>
          </p:cNvPr>
          <p:cNvPicPr>
            <a:picLocks noChangeAspect="1"/>
          </p:cNvPicPr>
          <p:nvPr/>
        </p:nvPicPr>
        <p:blipFill>
          <a:blip r:embed="rId4"/>
          <a:stretch>
            <a:fillRect/>
          </a:stretch>
        </p:blipFill>
        <p:spPr>
          <a:xfrm>
            <a:off x="4638086" y="55388"/>
            <a:ext cx="4378082" cy="6596198"/>
          </a:xfrm>
          <a:prstGeom prst="rect">
            <a:avLst/>
          </a:prstGeom>
        </p:spPr>
      </p:pic>
    </p:spTree>
    <p:extLst>
      <p:ext uri="{BB962C8B-B14F-4D97-AF65-F5344CB8AC3E}">
        <p14:creationId xmlns:p14="http://schemas.microsoft.com/office/powerpoint/2010/main" val="179006826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41162A-C9FC-5788-7DB3-582C802D1C2A}"/>
              </a:ext>
            </a:extLst>
          </p:cNvPr>
          <p:cNvSpPr/>
          <p:nvPr/>
        </p:nvSpPr>
        <p:spPr>
          <a:xfrm>
            <a:off x="0" y="2219"/>
            <a:ext cx="9179511" cy="7045911"/>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pic>
        <p:nvPicPr>
          <p:cNvPr id="18" name="Picture 17"/>
          <p:cNvPicPr>
            <a:picLocks noChangeAspect="1"/>
          </p:cNvPicPr>
          <p:nvPr/>
        </p:nvPicPr>
        <p:blipFill>
          <a:blip r:embed="rId4"/>
          <a:stretch>
            <a:fillRect/>
          </a:stretch>
        </p:blipFill>
        <p:spPr>
          <a:xfrm>
            <a:off x="8051249" y="353803"/>
            <a:ext cx="646982" cy="480308"/>
          </a:xfrm>
          <a:prstGeom prst="rect">
            <a:avLst/>
          </a:prstGeom>
        </p:spPr>
      </p:pic>
      <p:pic>
        <p:nvPicPr>
          <p:cNvPr id="4" name="Picture 3">
            <a:extLst>
              <a:ext uri="{FF2B5EF4-FFF2-40B4-BE49-F238E27FC236}">
                <a16:creationId xmlns:a16="http://schemas.microsoft.com/office/drawing/2014/main" id="{D730C4F9-F70A-225B-D35A-531E162AE4AE}"/>
              </a:ext>
            </a:extLst>
          </p:cNvPr>
          <p:cNvPicPr>
            <a:picLocks noChangeAspect="1"/>
          </p:cNvPicPr>
          <p:nvPr/>
        </p:nvPicPr>
        <p:blipFill>
          <a:blip r:embed="rId5"/>
          <a:stretch>
            <a:fillRect/>
          </a:stretch>
        </p:blipFill>
        <p:spPr>
          <a:xfrm>
            <a:off x="885973" y="1013774"/>
            <a:ext cx="7407564" cy="5490423"/>
          </a:xfrm>
          <a:prstGeom prst="rect">
            <a:avLst/>
          </a:prstGeom>
        </p:spPr>
      </p:pic>
    </p:spTree>
    <p:extLst>
      <p:ext uri="{BB962C8B-B14F-4D97-AF65-F5344CB8AC3E}">
        <p14:creationId xmlns:p14="http://schemas.microsoft.com/office/powerpoint/2010/main" val="64319503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76E18E-3622-93A0-9612-3D2DAA99A327}"/>
              </a:ext>
            </a:extLst>
          </p:cNvPr>
          <p:cNvSpPr/>
          <p:nvPr/>
        </p:nvSpPr>
        <p:spPr>
          <a:xfrm>
            <a:off x="-17756" y="-164904"/>
            <a:ext cx="9179511" cy="704591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a:xfrm>
            <a:off x="-17756" y="383599"/>
            <a:ext cx="9144000" cy="2141310"/>
          </a:xfrm>
        </p:spPr>
        <p:txBody>
          <a:bodyPr>
            <a:normAutofit/>
          </a:bodyPr>
          <a:lstStyle/>
          <a:p>
            <a:pPr algn="ctr"/>
            <a:endParaRPr lang="en-US" sz="2800" b="1" dirty="0">
              <a:solidFill>
                <a:srgbClr val="005400"/>
              </a:solidFill>
              <a:latin typeface="+mn-lt"/>
            </a:endParaRPr>
          </a:p>
        </p:txBody>
      </p:sp>
      <p:pic>
        <p:nvPicPr>
          <p:cNvPr id="7" name="Content Placeholder 6">
            <a:extLst>
              <a:ext uri="{FF2B5EF4-FFF2-40B4-BE49-F238E27FC236}">
                <a16:creationId xmlns:a16="http://schemas.microsoft.com/office/drawing/2014/main" id="{AA179AB7-CF3A-7D95-BA40-4C2BB4735114}"/>
              </a:ext>
            </a:extLst>
          </p:cNvPr>
          <p:cNvPicPr>
            <a:picLocks noGrp="1" noChangeAspect="1"/>
          </p:cNvPicPr>
          <p:nvPr>
            <p:ph idx="1"/>
          </p:nvPr>
        </p:nvPicPr>
        <p:blipFill>
          <a:blip r:embed="rId3"/>
          <a:stretch>
            <a:fillRect/>
          </a:stretch>
        </p:blipFill>
        <p:spPr>
          <a:xfrm>
            <a:off x="1209964" y="997527"/>
            <a:ext cx="6954981" cy="5200073"/>
          </a:xfrm>
        </p:spPr>
      </p:pic>
      <p:pic>
        <p:nvPicPr>
          <p:cNvPr id="6" name="Picture 5"/>
          <p:cNvPicPr>
            <a:picLocks noChangeAspect="1"/>
          </p:cNvPicPr>
          <p:nvPr/>
        </p:nvPicPr>
        <p:blipFill>
          <a:blip r:embed="rId4"/>
          <a:stretch>
            <a:fillRect/>
          </a:stretch>
        </p:blipFill>
        <p:spPr>
          <a:xfrm>
            <a:off x="8200160" y="284992"/>
            <a:ext cx="646982" cy="480308"/>
          </a:xfrm>
          <a:prstGeom prst="rect">
            <a:avLst/>
          </a:prstGeom>
        </p:spPr>
      </p:pic>
    </p:spTree>
    <p:extLst>
      <p:ext uri="{BB962C8B-B14F-4D97-AF65-F5344CB8AC3E}">
        <p14:creationId xmlns:p14="http://schemas.microsoft.com/office/powerpoint/2010/main" val="315534623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32A1FB-FBF9-2644-6AE8-55E533A71EA2}"/>
              </a:ext>
            </a:extLst>
          </p:cNvPr>
          <p:cNvSpPr/>
          <p:nvPr/>
        </p:nvSpPr>
        <p:spPr>
          <a:xfrm>
            <a:off x="-1" y="-160975"/>
            <a:ext cx="9179511" cy="704591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p:txBody>
          <a:bodyPr>
            <a:normAutofit/>
          </a:bodyPr>
          <a:lstStyle/>
          <a:p>
            <a:r>
              <a:rPr lang="en-US" sz="2800" b="1" dirty="0">
                <a:solidFill>
                  <a:schemeClr val="accent6">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Campaign Envelope		     Pledge Form</a:t>
            </a:r>
            <a:br>
              <a:rPr lang="en-US" sz="1400" b="1" dirty="0">
                <a:solidFill>
                  <a:schemeClr val="accent6">
                    <a:lumMod val="50000"/>
                  </a:schemeClr>
                </a:solidFill>
                <a:latin typeface="+mn-lt"/>
              </a:rPr>
            </a:br>
            <a:r>
              <a:rPr lang="en-US" sz="1400" b="1" dirty="0">
                <a:solidFill>
                  <a:schemeClr val="accent6">
                    <a:lumMod val="50000"/>
                  </a:schemeClr>
                </a:solidFill>
                <a:latin typeface="+mn-lt"/>
              </a:rPr>
              <a:t>             </a:t>
            </a:r>
            <a:endParaRPr lang="en-US" sz="3200" b="1" dirty="0">
              <a:latin typeface="+mn-lt"/>
            </a:endParaRPr>
          </a:p>
        </p:txBody>
      </p:sp>
      <p:pic>
        <p:nvPicPr>
          <p:cNvPr id="5" name="Picture 4"/>
          <p:cNvPicPr>
            <a:picLocks noChangeAspect="1"/>
          </p:cNvPicPr>
          <p:nvPr/>
        </p:nvPicPr>
        <p:blipFill>
          <a:blip r:embed="rId3"/>
          <a:stretch>
            <a:fillRect/>
          </a:stretch>
        </p:blipFill>
        <p:spPr>
          <a:xfrm>
            <a:off x="5054002" y="1385113"/>
            <a:ext cx="3614468" cy="4651085"/>
          </a:xfrm>
          <a:prstGeom prst="rect">
            <a:avLst/>
          </a:prstGeom>
        </p:spPr>
      </p:pic>
      <p:sp>
        <p:nvSpPr>
          <p:cNvPr id="7" name="Text Box 2"/>
          <p:cNvSpPr txBox="1">
            <a:spLocks noChangeArrowheads="1"/>
          </p:cNvSpPr>
          <p:nvPr/>
        </p:nvSpPr>
        <p:spPr bwMode="auto">
          <a:xfrm>
            <a:off x="4770408" y="6392174"/>
            <a:ext cx="4373591" cy="465824"/>
          </a:xfrm>
          <a:prstGeom prst="rect">
            <a:avLst/>
          </a:prstGeom>
          <a:solidFill>
            <a:srgbClr val="994D95"/>
          </a:solidFill>
          <a:ln w="9525">
            <a:noFill/>
            <a:miter lim="800000"/>
            <a:headEnd/>
            <a:tailEnd/>
          </a:ln>
        </p:spPr>
        <p:txBody>
          <a:bodyPr rot="0" vert="horz" wrap="square" lIns="91440" tIns="45720" rIns="91440" bIns="45720" anchor="t" anchorCtr="0">
            <a:noAutofit/>
          </a:bodyPr>
          <a:lstStyle/>
          <a:p>
            <a:pPr algn="ctr"/>
            <a:r>
              <a:rPr lang="en-US" sz="1000" b="1" u="sng" dirty="0">
                <a:solidFill>
                  <a:schemeClr val="bg1"/>
                </a:solidFill>
                <a:latin typeface="Times New Roman" panose="02020603050405020304" pitchFamily="18" charset="0"/>
                <a:ea typeface="Times New Roman" panose="02020603050405020304" pitchFamily="18" charset="0"/>
              </a:rPr>
              <a:t>NOTE</a:t>
            </a:r>
            <a:r>
              <a:rPr lang="en-US" sz="1000" b="1" dirty="0">
                <a:solidFill>
                  <a:schemeClr val="bg1"/>
                </a:solidFill>
                <a:latin typeface="Times New Roman" panose="02020603050405020304" pitchFamily="18" charset="0"/>
                <a:ea typeface="Times New Roman" panose="02020603050405020304" pitchFamily="18" charset="0"/>
              </a:rPr>
              <a:t>: No Donor Choice form is to be used with Public Employee accounts. </a:t>
            </a:r>
            <a:r>
              <a:rPr lang="en-US" sz="1000" b="1" dirty="0" err="1">
                <a:solidFill>
                  <a:schemeClr val="bg1"/>
                </a:solidFill>
                <a:latin typeface="Times New Roman" panose="02020603050405020304" pitchFamily="18" charset="0"/>
                <a:ea typeface="Times New Roman" panose="02020603050405020304" pitchFamily="18" charset="0"/>
              </a:rPr>
              <a:t>Th</a:t>
            </a:r>
            <a:r>
              <a:rPr lang="en-US" sz="1000" b="1" dirty="0">
                <a:solidFill>
                  <a:schemeClr val="bg1"/>
                </a:solidFill>
                <a:latin typeface="Times New Roman" panose="02020603050405020304" pitchFamily="18" charset="0"/>
                <a:ea typeface="Times New Roman" panose="02020603050405020304" pitchFamily="18" charset="0"/>
              </a:rPr>
              <a:t> donor fills in </a:t>
            </a:r>
            <a:r>
              <a:rPr lang="en-US" sz="1000" b="1" dirty="0" err="1">
                <a:solidFill>
                  <a:schemeClr val="bg1"/>
                </a:solidFill>
                <a:latin typeface="Times New Roman" panose="02020603050405020304" pitchFamily="18" charset="0"/>
                <a:ea typeface="Times New Roman" panose="02020603050405020304" pitchFamily="18" charset="0"/>
              </a:rPr>
              <a:t>designatedagency</a:t>
            </a:r>
            <a:r>
              <a:rPr lang="en-US" sz="1000" b="1" dirty="0">
                <a:solidFill>
                  <a:schemeClr val="bg1"/>
                </a:solidFill>
                <a:latin typeface="Times New Roman" panose="02020603050405020304" pitchFamily="18" charset="0"/>
                <a:ea typeface="Times New Roman" panose="02020603050405020304" pitchFamily="18" charset="0"/>
              </a:rPr>
              <a:t> name(s) on the bottom of this form.</a:t>
            </a:r>
          </a:p>
        </p:txBody>
      </p:sp>
      <p:pic>
        <p:nvPicPr>
          <p:cNvPr id="8" name="Picture 7"/>
          <p:cNvPicPr>
            <a:picLocks noChangeAspect="1"/>
          </p:cNvPicPr>
          <p:nvPr/>
        </p:nvPicPr>
        <p:blipFill>
          <a:blip r:embed="rId4"/>
          <a:stretch>
            <a:fillRect/>
          </a:stretch>
        </p:blipFill>
        <p:spPr>
          <a:xfrm>
            <a:off x="4157932" y="147313"/>
            <a:ext cx="992038" cy="615760"/>
          </a:xfrm>
          <a:prstGeom prst="rect">
            <a:avLst/>
          </a:prstGeom>
        </p:spPr>
      </p:pic>
      <p:pic>
        <p:nvPicPr>
          <p:cNvPr id="10" name="Content Placeholder 9">
            <a:extLst>
              <a:ext uri="{FF2B5EF4-FFF2-40B4-BE49-F238E27FC236}">
                <a16:creationId xmlns:a16="http://schemas.microsoft.com/office/drawing/2014/main" id="{348F0DBF-41FD-13EF-0D8D-49B92AB98CDB}"/>
              </a:ext>
            </a:extLst>
          </p:cNvPr>
          <p:cNvPicPr>
            <a:picLocks noGrp="1" noChangeAspect="1"/>
          </p:cNvPicPr>
          <p:nvPr>
            <p:ph idx="1"/>
          </p:nvPr>
        </p:nvPicPr>
        <p:blipFill>
          <a:blip r:embed="rId5"/>
          <a:stretch>
            <a:fillRect/>
          </a:stretch>
        </p:blipFill>
        <p:spPr>
          <a:xfrm>
            <a:off x="719767" y="1385113"/>
            <a:ext cx="3614467" cy="4651085"/>
          </a:xfrm>
        </p:spPr>
      </p:pic>
      <p:sp>
        <p:nvSpPr>
          <p:cNvPr id="11" name="Rectangle 10"/>
          <p:cNvSpPr/>
          <p:nvPr/>
        </p:nvSpPr>
        <p:spPr>
          <a:xfrm>
            <a:off x="8878" y="6280515"/>
            <a:ext cx="9144000" cy="590952"/>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GCPECC Pledge Form is in 3 parts: the </a:t>
            </a:r>
            <a:r>
              <a:rPr lang="en-US" sz="1400" b="1" dirty="0">
                <a:ln>
                  <a:solidFill>
                    <a:schemeClr val="tx1"/>
                  </a:solidFill>
                </a:ln>
                <a:solidFill>
                  <a:schemeClr val="bg1"/>
                </a:solidFill>
              </a:rPr>
              <a:t>WHITE</a:t>
            </a:r>
            <a:r>
              <a:rPr lang="en-US" sz="1400" b="1" dirty="0">
                <a:solidFill>
                  <a:srgbClr val="CCFFFF"/>
                </a:solidFill>
              </a:rPr>
              <a:t> </a:t>
            </a:r>
            <a:r>
              <a:rPr lang="en-US" sz="1400" b="1" dirty="0">
                <a:solidFill>
                  <a:schemeClr val="tx1"/>
                </a:solidFill>
              </a:rPr>
              <a:t>page goes to UWGC, the </a:t>
            </a:r>
            <a:r>
              <a:rPr lang="en-US" sz="1400" b="1" dirty="0">
                <a:ln>
                  <a:solidFill>
                    <a:schemeClr val="tx1"/>
                  </a:solidFill>
                </a:ln>
                <a:solidFill>
                  <a:srgbClr val="FFFF00"/>
                </a:solidFill>
              </a:rPr>
              <a:t>YELLOW</a:t>
            </a:r>
            <a:r>
              <a:rPr lang="en-US" sz="1400" b="1" dirty="0">
                <a:solidFill>
                  <a:srgbClr val="CCFFFF"/>
                </a:solidFill>
              </a:rPr>
              <a:t> </a:t>
            </a:r>
            <a:r>
              <a:rPr lang="en-US" sz="1400" b="1" dirty="0">
                <a:solidFill>
                  <a:schemeClr val="tx1"/>
                </a:solidFill>
              </a:rPr>
              <a:t>page goes to the donor’s payroll department, and the </a:t>
            </a:r>
            <a:r>
              <a:rPr lang="en-US" sz="1400" b="1" dirty="0">
                <a:ln>
                  <a:solidFill>
                    <a:schemeClr val="tx1"/>
                  </a:solidFill>
                </a:ln>
                <a:solidFill>
                  <a:srgbClr val="FFB7FF"/>
                </a:solidFill>
              </a:rPr>
              <a:t>PINK</a:t>
            </a:r>
            <a:r>
              <a:rPr lang="en-US" sz="1400" b="1" dirty="0">
                <a:solidFill>
                  <a:srgbClr val="CCFFFF"/>
                </a:solidFill>
              </a:rPr>
              <a:t> </a:t>
            </a:r>
            <a:r>
              <a:rPr lang="en-US" sz="1400" b="1" dirty="0">
                <a:solidFill>
                  <a:schemeClr val="tx1"/>
                </a:solidFill>
              </a:rPr>
              <a:t>page goes to the donor for tax purposes.</a:t>
            </a:r>
            <a:endParaRPr lang="en-US" sz="1400" dirty="0">
              <a:solidFill>
                <a:schemeClr val="tx1"/>
              </a:solidFill>
            </a:endParaRPr>
          </a:p>
        </p:txBody>
      </p:sp>
    </p:spTree>
    <p:extLst>
      <p:ext uri="{BB962C8B-B14F-4D97-AF65-F5344CB8AC3E}">
        <p14:creationId xmlns:p14="http://schemas.microsoft.com/office/powerpoint/2010/main" val="353262896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A14D5-D3FE-6597-0FA6-A1EF05D906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ED3CA9-0B34-4625-4877-74F1793368BB}"/>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0EB4F6F7-3C8B-1A08-AC2F-32E5CB388316}"/>
              </a:ext>
            </a:extLst>
          </p:cNvPr>
          <p:cNvSpPr/>
          <p:nvPr/>
        </p:nvSpPr>
        <p:spPr>
          <a:xfrm>
            <a:off x="0" y="-93956"/>
            <a:ext cx="9279385" cy="704591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7" name="TextBox 6">
            <a:extLst>
              <a:ext uri="{FF2B5EF4-FFF2-40B4-BE49-F238E27FC236}">
                <a16:creationId xmlns:a16="http://schemas.microsoft.com/office/drawing/2014/main" id="{A5C163C1-E63C-54F7-A0E6-D38BDDFA57C0}"/>
              </a:ext>
            </a:extLst>
          </p:cNvPr>
          <p:cNvSpPr txBox="1"/>
          <p:nvPr/>
        </p:nvSpPr>
        <p:spPr>
          <a:xfrm>
            <a:off x="2432483" y="120263"/>
            <a:ext cx="3639844" cy="461665"/>
          </a:xfrm>
          <a:prstGeom prst="rect">
            <a:avLst/>
          </a:prstGeom>
          <a:noFill/>
        </p:spPr>
        <p:txBody>
          <a:bodyPr wrap="square" rtlCol="0">
            <a:spAutoFit/>
          </a:bodyPr>
          <a:lstStyle/>
          <a:p>
            <a:r>
              <a:rPr lang="en-US" sz="2400" b="1" dirty="0">
                <a:solidFill>
                  <a:srgbClr val="005400"/>
                </a:solidFill>
              </a:rPr>
              <a:t>2024 Because of Your Gift…</a:t>
            </a:r>
          </a:p>
        </p:txBody>
      </p:sp>
      <p:pic>
        <p:nvPicPr>
          <p:cNvPr id="6" name="Picture 5">
            <a:extLst>
              <a:ext uri="{FF2B5EF4-FFF2-40B4-BE49-F238E27FC236}">
                <a16:creationId xmlns:a16="http://schemas.microsoft.com/office/drawing/2014/main" id="{CB968F35-79A2-54D6-331E-E4203C2CA3C8}"/>
              </a:ext>
            </a:extLst>
          </p:cNvPr>
          <p:cNvPicPr>
            <a:picLocks noChangeAspect="1"/>
          </p:cNvPicPr>
          <p:nvPr/>
        </p:nvPicPr>
        <p:blipFill>
          <a:blip r:embed="rId3"/>
          <a:stretch>
            <a:fillRect/>
          </a:stretch>
        </p:blipFill>
        <p:spPr>
          <a:xfrm>
            <a:off x="359687" y="681037"/>
            <a:ext cx="4145592" cy="5811837"/>
          </a:xfrm>
          <a:prstGeom prst="rect">
            <a:avLst/>
          </a:prstGeom>
        </p:spPr>
      </p:pic>
      <p:pic>
        <p:nvPicPr>
          <p:cNvPr id="9" name="Picture 8">
            <a:extLst>
              <a:ext uri="{FF2B5EF4-FFF2-40B4-BE49-F238E27FC236}">
                <a16:creationId xmlns:a16="http://schemas.microsoft.com/office/drawing/2014/main" id="{14982BCC-752C-4AD7-A00D-596C39B82D60}"/>
              </a:ext>
            </a:extLst>
          </p:cNvPr>
          <p:cNvPicPr>
            <a:picLocks noChangeAspect="1"/>
          </p:cNvPicPr>
          <p:nvPr/>
        </p:nvPicPr>
        <p:blipFill>
          <a:blip r:embed="rId4"/>
          <a:stretch>
            <a:fillRect/>
          </a:stretch>
        </p:blipFill>
        <p:spPr>
          <a:xfrm>
            <a:off x="4732824" y="681037"/>
            <a:ext cx="4145592" cy="5811837"/>
          </a:xfrm>
          <a:prstGeom prst="rect">
            <a:avLst/>
          </a:prstGeom>
        </p:spPr>
      </p:pic>
    </p:spTree>
    <p:extLst>
      <p:ext uri="{BB962C8B-B14F-4D97-AF65-F5344CB8AC3E}">
        <p14:creationId xmlns:p14="http://schemas.microsoft.com/office/powerpoint/2010/main" val="42675741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94D57A-F418-261D-B756-0E104B6285D6}"/>
              </a:ext>
            </a:extLst>
          </p:cNvPr>
          <p:cNvSpPr/>
          <p:nvPr/>
        </p:nvSpPr>
        <p:spPr>
          <a:xfrm>
            <a:off x="0" y="-187911"/>
            <a:ext cx="9179511" cy="704591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Content Placeholder 1"/>
          <p:cNvSpPr>
            <a:spLocks noGrp="1"/>
          </p:cNvSpPr>
          <p:nvPr>
            <p:ph idx="1"/>
          </p:nvPr>
        </p:nvSpPr>
        <p:spPr>
          <a:xfrm>
            <a:off x="628650" y="1480055"/>
            <a:ext cx="7886700" cy="4696908"/>
          </a:xfrm>
        </p:spPr>
        <p:txBody>
          <a:bodyPr/>
          <a:lstStyle/>
          <a:p>
            <a:pPr marL="0" indent="0">
              <a:buNone/>
            </a:pPr>
            <a:br>
              <a:rPr lang="en-US" b="1" dirty="0"/>
            </a:br>
            <a:endParaRPr lang="en-US" b="1" dirty="0"/>
          </a:p>
        </p:txBody>
      </p:sp>
      <p:sp>
        <p:nvSpPr>
          <p:cNvPr id="4" name="TextBox 3">
            <a:extLst>
              <a:ext uri="{FF2B5EF4-FFF2-40B4-BE49-F238E27FC236}">
                <a16:creationId xmlns:a16="http://schemas.microsoft.com/office/drawing/2014/main" id="{DEBFB69F-79AD-75AF-2332-3A7CACAC1017}"/>
              </a:ext>
            </a:extLst>
          </p:cNvPr>
          <p:cNvSpPr txBox="1"/>
          <p:nvPr/>
        </p:nvSpPr>
        <p:spPr>
          <a:xfrm>
            <a:off x="2284419" y="60779"/>
            <a:ext cx="3503822" cy="461665"/>
          </a:xfrm>
          <a:prstGeom prst="rect">
            <a:avLst/>
          </a:prstGeom>
          <a:noFill/>
        </p:spPr>
        <p:txBody>
          <a:bodyPr wrap="square" rtlCol="0">
            <a:spAutoFit/>
          </a:bodyPr>
          <a:lstStyle/>
          <a:p>
            <a:r>
              <a:rPr lang="en-US" sz="2400" b="1" dirty="0">
                <a:solidFill>
                  <a:srgbClr val="005400"/>
                </a:solidFill>
              </a:rPr>
              <a:t>2024 YOUR donation of…</a:t>
            </a:r>
          </a:p>
        </p:txBody>
      </p:sp>
      <p:pic>
        <p:nvPicPr>
          <p:cNvPr id="5" name="Picture 4">
            <a:extLst>
              <a:ext uri="{FF2B5EF4-FFF2-40B4-BE49-F238E27FC236}">
                <a16:creationId xmlns:a16="http://schemas.microsoft.com/office/drawing/2014/main" id="{44C232EF-5D4D-4BAA-D61A-1B4CF68958DA}"/>
              </a:ext>
            </a:extLst>
          </p:cNvPr>
          <p:cNvPicPr>
            <a:picLocks noChangeAspect="1"/>
          </p:cNvPicPr>
          <p:nvPr/>
        </p:nvPicPr>
        <p:blipFill>
          <a:blip r:embed="rId3"/>
          <a:stretch>
            <a:fillRect/>
          </a:stretch>
        </p:blipFill>
        <p:spPr>
          <a:xfrm>
            <a:off x="262944" y="681037"/>
            <a:ext cx="4309056" cy="5876781"/>
          </a:xfrm>
          <a:prstGeom prst="rect">
            <a:avLst/>
          </a:prstGeom>
        </p:spPr>
      </p:pic>
      <p:pic>
        <p:nvPicPr>
          <p:cNvPr id="8" name="Picture 7">
            <a:extLst>
              <a:ext uri="{FF2B5EF4-FFF2-40B4-BE49-F238E27FC236}">
                <a16:creationId xmlns:a16="http://schemas.microsoft.com/office/drawing/2014/main" id="{ED6880DD-09EF-638F-FABD-92096178239B}"/>
              </a:ext>
            </a:extLst>
          </p:cNvPr>
          <p:cNvPicPr>
            <a:picLocks noChangeAspect="1"/>
          </p:cNvPicPr>
          <p:nvPr/>
        </p:nvPicPr>
        <p:blipFill>
          <a:blip r:embed="rId4"/>
          <a:stretch>
            <a:fillRect/>
          </a:stretch>
        </p:blipFill>
        <p:spPr>
          <a:xfrm>
            <a:off x="4704486" y="661112"/>
            <a:ext cx="4309056" cy="5890064"/>
          </a:xfrm>
          <a:prstGeom prst="rect">
            <a:avLst/>
          </a:prstGeom>
        </p:spPr>
      </p:pic>
    </p:spTree>
    <p:extLst>
      <p:ext uri="{BB962C8B-B14F-4D97-AF65-F5344CB8AC3E}">
        <p14:creationId xmlns:p14="http://schemas.microsoft.com/office/powerpoint/2010/main" val="306926487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6923-ADE5-EA1F-1B73-2143161423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F78F8A-E8EB-DCBD-25DD-1E4F0BA5424E}"/>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FB98E3A0-9287-7766-0355-8C095258E60F}"/>
              </a:ext>
            </a:extLst>
          </p:cNvPr>
          <p:cNvSpPr/>
          <p:nvPr/>
        </p:nvSpPr>
        <p:spPr>
          <a:xfrm>
            <a:off x="0" y="-187911"/>
            <a:ext cx="9179511" cy="704591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9" name="TextBox 8">
            <a:extLst>
              <a:ext uri="{FF2B5EF4-FFF2-40B4-BE49-F238E27FC236}">
                <a16:creationId xmlns:a16="http://schemas.microsoft.com/office/drawing/2014/main" id="{684AC565-51A3-562E-9777-A6D42382D440}"/>
              </a:ext>
            </a:extLst>
          </p:cNvPr>
          <p:cNvSpPr txBox="1"/>
          <p:nvPr/>
        </p:nvSpPr>
        <p:spPr>
          <a:xfrm>
            <a:off x="2179467" y="36652"/>
            <a:ext cx="4239087" cy="523220"/>
          </a:xfrm>
          <a:prstGeom prst="rect">
            <a:avLst/>
          </a:prstGeom>
          <a:noFill/>
        </p:spPr>
        <p:txBody>
          <a:bodyPr wrap="square" rtlCol="0">
            <a:spAutoFit/>
          </a:bodyPr>
          <a:lstStyle/>
          <a:p>
            <a:pPr algn="ctr"/>
            <a:r>
              <a:rPr lang="en-US" sz="2800" b="1" dirty="0">
                <a:solidFill>
                  <a:srgbClr val="005400"/>
                </a:solidFill>
              </a:rPr>
              <a:t>2024 Testimonials</a:t>
            </a:r>
          </a:p>
        </p:txBody>
      </p:sp>
      <p:pic>
        <p:nvPicPr>
          <p:cNvPr id="8" name="Picture 7">
            <a:extLst>
              <a:ext uri="{FF2B5EF4-FFF2-40B4-BE49-F238E27FC236}">
                <a16:creationId xmlns:a16="http://schemas.microsoft.com/office/drawing/2014/main" id="{B1A9C477-8952-E47D-473E-CE4CB7507DC7}"/>
              </a:ext>
            </a:extLst>
          </p:cNvPr>
          <p:cNvPicPr>
            <a:picLocks noChangeAspect="1"/>
          </p:cNvPicPr>
          <p:nvPr/>
        </p:nvPicPr>
        <p:blipFill>
          <a:blip r:embed="rId3"/>
          <a:stretch>
            <a:fillRect/>
          </a:stretch>
        </p:blipFill>
        <p:spPr>
          <a:xfrm>
            <a:off x="215681" y="681037"/>
            <a:ext cx="4239088" cy="6047654"/>
          </a:xfrm>
          <a:prstGeom prst="rect">
            <a:avLst/>
          </a:prstGeom>
        </p:spPr>
      </p:pic>
      <p:pic>
        <p:nvPicPr>
          <p:cNvPr id="11" name="Picture 10">
            <a:extLst>
              <a:ext uri="{FF2B5EF4-FFF2-40B4-BE49-F238E27FC236}">
                <a16:creationId xmlns:a16="http://schemas.microsoft.com/office/drawing/2014/main" id="{003527C7-D349-5B7E-1F94-62A2CAF548BA}"/>
              </a:ext>
            </a:extLst>
          </p:cNvPr>
          <p:cNvPicPr>
            <a:picLocks noChangeAspect="1"/>
          </p:cNvPicPr>
          <p:nvPr/>
        </p:nvPicPr>
        <p:blipFill>
          <a:blip r:embed="rId4"/>
          <a:stretch>
            <a:fillRect/>
          </a:stretch>
        </p:blipFill>
        <p:spPr>
          <a:xfrm>
            <a:off x="4689233" y="681037"/>
            <a:ext cx="4274599" cy="6047654"/>
          </a:xfrm>
          <a:prstGeom prst="rect">
            <a:avLst/>
          </a:prstGeom>
        </p:spPr>
      </p:pic>
    </p:spTree>
    <p:extLst>
      <p:ext uri="{BB962C8B-B14F-4D97-AF65-F5344CB8AC3E}">
        <p14:creationId xmlns:p14="http://schemas.microsoft.com/office/powerpoint/2010/main" val="25498125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964525-721D-D065-403A-EDBBD3664E01}"/>
              </a:ext>
            </a:extLst>
          </p:cNvPr>
          <p:cNvSpPr/>
          <p:nvPr/>
        </p:nvSpPr>
        <p:spPr>
          <a:xfrm>
            <a:off x="0" y="3292763"/>
            <a:ext cx="9144000" cy="362666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a:xfrm>
            <a:off x="466376" y="261237"/>
            <a:ext cx="5658930" cy="3136972"/>
          </a:xfrm>
        </p:spPr>
        <p:txBody>
          <a:bodyPr>
            <a:normAutofit fontScale="90000"/>
          </a:bodyPr>
          <a:lstStyle/>
          <a:p>
            <a:pPr algn="l"/>
            <a:r>
              <a:rPr lang="en-US" sz="1900" dirty="0">
                <a:latin typeface="Microsoft Sans Serif" panose="020B0604020202020204" pitchFamily="34" charset="0"/>
                <a:ea typeface="Microsoft Sans Serif" panose="020B0604020202020204" pitchFamily="34" charset="0"/>
                <a:cs typeface="Microsoft Sans Serif" panose="020B0604020202020204" pitchFamily="34" charset="0"/>
              </a:rPr>
              <a:t>I am honored to work with Commissioner Denice DiCarlo this year, who serves as the Chair for the Gloucester County Public Employees Charitable Campaign (GCPECC).</a:t>
            </a:r>
            <a:br>
              <a:rPr lang="en-US" sz="1900" dirty="0">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1900"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900" dirty="0">
                <a:latin typeface="Microsoft Sans Serif" panose="020B0604020202020204" pitchFamily="34" charset="0"/>
                <a:ea typeface="Microsoft Sans Serif" panose="020B0604020202020204" pitchFamily="34" charset="0"/>
                <a:cs typeface="Microsoft Sans Serif" panose="020B0604020202020204" pitchFamily="34" charset="0"/>
              </a:rPr>
              <a:t>For Campaign 2023, the GCPECC raised $72,094 for the numerous charities that help our communities grow stronger and more resilient. We hope that for Campaign 2024, giving levels will be even better so that many more charities will benefit from your generosity.</a:t>
            </a:r>
            <a:br>
              <a:rPr lang="en-US" sz="1900" dirty="0">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1600" dirty="0"/>
            </a:br>
            <a:endParaRPr lang="en-US" sz="1600" dirty="0"/>
          </a:p>
        </p:txBody>
      </p:sp>
      <p:pic>
        <p:nvPicPr>
          <p:cNvPr id="5" name="Picture 4"/>
          <p:cNvPicPr>
            <a:picLocks noChangeAspect="1"/>
          </p:cNvPicPr>
          <p:nvPr/>
        </p:nvPicPr>
        <p:blipFill>
          <a:blip r:embed="rId3"/>
          <a:stretch>
            <a:fillRect/>
          </a:stretch>
        </p:blipFill>
        <p:spPr>
          <a:xfrm>
            <a:off x="3554083" y="5106096"/>
            <a:ext cx="2035833" cy="159588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8408" y="306081"/>
            <a:ext cx="2034299" cy="2117044"/>
          </a:xfrm>
          <a:prstGeom prst="rect">
            <a:avLst/>
          </a:prstGeom>
        </p:spPr>
      </p:pic>
      <p:sp>
        <p:nvSpPr>
          <p:cNvPr id="8" name="TextBox 7">
            <a:extLst>
              <a:ext uri="{FF2B5EF4-FFF2-40B4-BE49-F238E27FC236}">
                <a16:creationId xmlns:a16="http://schemas.microsoft.com/office/drawing/2014/main" id="{0268C652-BA4D-E5AE-B2CD-E336BB6D5D62}"/>
              </a:ext>
            </a:extLst>
          </p:cNvPr>
          <p:cNvSpPr txBox="1"/>
          <p:nvPr/>
        </p:nvSpPr>
        <p:spPr>
          <a:xfrm>
            <a:off x="1309456" y="3565084"/>
            <a:ext cx="6525088" cy="1384995"/>
          </a:xfrm>
          <a:prstGeom prst="rect">
            <a:avLst/>
          </a:prstGeom>
          <a:noFill/>
        </p:spPr>
        <p:txBody>
          <a:bodyPr wrap="square">
            <a:spAutoFit/>
          </a:bodyPr>
          <a:lstStyle/>
          <a:p>
            <a:pPr marL="0" indent="0" algn="ctr">
              <a:buNone/>
            </a:pPr>
            <a:r>
              <a:rPr lang="en-US" sz="2800" b="1" dirty="0">
                <a:solidFill>
                  <a:srgbClr val="2A421A"/>
                </a:solidFill>
                <a:latin typeface="Monotype Corsiva" panose="03010101010201010101" pitchFamily="66" charset="0"/>
              </a:rPr>
              <a:t>Thank you for your support that is essential to so many. Let’s join together to build better lives in Gloucester County!</a:t>
            </a:r>
          </a:p>
        </p:txBody>
      </p:sp>
    </p:spTree>
    <p:extLst>
      <p:ext uri="{BB962C8B-B14F-4D97-AF65-F5344CB8AC3E}">
        <p14:creationId xmlns:p14="http://schemas.microsoft.com/office/powerpoint/2010/main" val="228632109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7A56-D49F-B7FD-9A11-42B21B1591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86B97-AD27-A2FB-12A5-3A040BD4EDF3}"/>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156E63DE-2F96-1D52-49C5-021D4249B085}"/>
              </a:ext>
            </a:extLst>
          </p:cNvPr>
          <p:cNvSpPr/>
          <p:nvPr/>
        </p:nvSpPr>
        <p:spPr>
          <a:xfrm>
            <a:off x="0" y="-187911"/>
            <a:ext cx="9179511" cy="704591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7" name="TextBox 6">
            <a:extLst>
              <a:ext uri="{FF2B5EF4-FFF2-40B4-BE49-F238E27FC236}">
                <a16:creationId xmlns:a16="http://schemas.microsoft.com/office/drawing/2014/main" id="{60F06CF9-B399-EA63-DF5D-87F271B52488}"/>
              </a:ext>
            </a:extLst>
          </p:cNvPr>
          <p:cNvSpPr txBox="1"/>
          <p:nvPr/>
        </p:nvSpPr>
        <p:spPr>
          <a:xfrm>
            <a:off x="2179467" y="36652"/>
            <a:ext cx="4239087" cy="523220"/>
          </a:xfrm>
          <a:prstGeom prst="rect">
            <a:avLst/>
          </a:prstGeom>
          <a:noFill/>
        </p:spPr>
        <p:txBody>
          <a:bodyPr wrap="square" rtlCol="0">
            <a:spAutoFit/>
          </a:bodyPr>
          <a:lstStyle/>
          <a:p>
            <a:pPr algn="ctr"/>
            <a:r>
              <a:rPr lang="en-US" sz="2800" b="1" dirty="0">
                <a:solidFill>
                  <a:srgbClr val="005400"/>
                </a:solidFill>
              </a:rPr>
              <a:t>2024 Testimonials, cont’d.</a:t>
            </a:r>
          </a:p>
        </p:txBody>
      </p:sp>
      <p:pic>
        <p:nvPicPr>
          <p:cNvPr id="6" name="Picture 5">
            <a:extLst>
              <a:ext uri="{FF2B5EF4-FFF2-40B4-BE49-F238E27FC236}">
                <a16:creationId xmlns:a16="http://schemas.microsoft.com/office/drawing/2014/main" id="{8FD16D3F-08DE-F1E5-6E94-2E17AFF3ABD4}"/>
              </a:ext>
            </a:extLst>
          </p:cNvPr>
          <p:cNvPicPr>
            <a:picLocks noChangeAspect="1"/>
          </p:cNvPicPr>
          <p:nvPr/>
        </p:nvPicPr>
        <p:blipFill>
          <a:blip r:embed="rId3"/>
          <a:stretch>
            <a:fillRect/>
          </a:stretch>
        </p:blipFill>
        <p:spPr>
          <a:xfrm>
            <a:off x="278331" y="681037"/>
            <a:ext cx="4136651" cy="5811837"/>
          </a:xfrm>
          <a:prstGeom prst="rect">
            <a:avLst/>
          </a:prstGeom>
        </p:spPr>
      </p:pic>
      <p:pic>
        <p:nvPicPr>
          <p:cNvPr id="9" name="Picture 8">
            <a:extLst>
              <a:ext uri="{FF2B5EF4-FFF2-40B4-BE49-F238E27FC236}">
                <a16:creationId xmlns:a16="http://schemas.microsoft.com/office/drawing/2014/main" id="{8DB4D19F-69E4-432B-BEAC-83055D5FD2E4}"/>
              </a:ext>
            </a:extLst>
          </p:cNvPr>
          <p:cNvPicPr>
            <a:picLocks noChangeAspect="1"/>
          </p:cNvPicPr>
          <p:nvPr/>
        </p:nvPicPr>
        <p:blipFill>
          <a:blip r:embed="rId4"/>
          <a:stretch>
            <a:fillRect/>
          </a:stretch>
        </p:blipFill>
        <p:spPr>
          <a:xfrm>
            <a:off x="4589755" y="681037"/>
            <a:ext cx="4136651" cy="5823527"/>
          </a:xfrm>
          <a:prstGeom prst="rect">
            <a:avLst/>
          </a:prstGeom>
        </p:spPr>
      </p:pic>
    </p:spTree>
    <p:extLst>
      <p:ext uri="{BB962C8B-B14F-4D97-AF65-F5344CB8AC3E}">
        <p14:creationId xmlns:p14="http://schemas.microsoft.com/office/powerpoint/2010/main" val="326284001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621F54-D082-7434-36A2-7D69A7B5445A}"/>
              </a:ext>
            </a:extLst>
          </p:cNvPr>
          <p:cNvSpPr/>
          <p:nvPr/>
        </p:nvSpPr>
        <p:spPr>
          <a:xfrm>
            <a:off x="0" y="-187911"/>
            <a:ext cx="9179511" cy="704591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extBox 1"/>
          <p:cNvSpPr txBox="1"/>
          <p:nvPr/>
        </p:nvSpPr>
        <p:spPr>
          <a:xfrm>
            <a:off x="0" y="465800"/>
            <a:ext cx="9144000" cy="769441"/>
          </a:xfrm>
          <a:prstGeom prst="rect">
            <a:avLst/>
          </a:prstGeom>
          <a:noFill/>
        </p:spPr>
        <p:txBody>
          <a:bodyPr wrap="square" rtlCol="0">
            <a:spAutoFit/>
          </a:bodyPr>
          <a:lstStyle/>
          <a:p>
            <a:pPr algn="ctr"/>
            <a:r>
              <a:rPr lang="en-US" sz="4400" b="1" dirty="0">
                <a:solidFill>
                  <a:schemeClr val="accent6">
                    <a:lumMod val="50000"/>
                  </a:schemeClr>
                </a:solidFill>
              </a:rPr>
              <a:t>Campaign Posters &amp; Visual Aids</a:t>
            </a:r>
          </a:p>
        </p:txBody>
      </p:sp>
      <p:sp>
        <p:nvSpPr>
          <p:cNvPr id="11" name="TextBox 10"/>
          <p:cNvSpPr txBox="1"/>
          <p:nvPr/>
        </p:nvSpPr>
        <p:spPr>
          <a:xfrm>
            <a:off x="1492370" y="1148386"/>
            <a:ext cx="5909094" cy="646331"/>
          </a:xfrm>
          <a:prstGeom prst="rect">
            <a:avLst/>
          </a:prstGeom>
          <a:noFill/>
        </p:spPr>
        <p:txBody>
          <a:bodyPr wrap="square" rtlCol="0">
            <a:spAutoFit/>
          </a:bodyPr>
          <a:lstStyle/>
          <a:p>
            <a:pPr algn="ctr"/>
            <a:r>
              <a:rPr lang="en-US" dirty="0"/>
              <a:t>Many more items can be found at https://uwgcnj.org/campaign-toolkit/</a:t>
            </a:r>
          </a:p>
        </p:txBody>
      </p:sp>
      <p:pic>
        <p:nvPicPr>
          <p:cNvPr id="5" name="Picture 4"/>
          <p:cNvPicPr>
            <a:picLocks noChangeAspect="1"/>
          </p:cNvPicPr>
          <p:nvPr/>
        </p:nvPicPr>
        <p:blipFill>
          <a:blip r:embed="rId3"/>
          <a:stretch>
            <a:fillRect/>
          </a:stretch>
        </p:blipFill>
        <p:spPr>
          <a:xfrm>
            <a:off x="301840" y="2401940"/>
            <a:ext cx="2104008" cy="2756821"/>
          </a:xfrm>
          <a:prstGeom prst="rect">
            <a:avLst/>
          </a:prstGeom>
          <a:ln w="28575">
            <a:solidFill>
              <a:schemeClr val="tx1"/>
            </a:solidFill>
          </a:ln>
        </p:spPr>
      </p:pic>
      <p:pic>
        <p:nvPicPr>
          <p:cNvPr id="7" name="Picture 6">
            <a:extLst>
              <a:ext uri="{FF2B5EF4-FFF2-40B4-BE49-F238E27FC236}">
                <a16:creationId xmlns:a16="http://schemas.microsoft.com/office/drawing/2014/main" id="{717B067B-602D-762B-6FB4-8044CECC57E2}"/>
              </a:ext>
            </a:extLst>
          </p:cNvPr>
          <p:cNvPicPr>
            <a:picLocks noChangeAspect="1"/>
          </p:cNvPicPr>
          <p:nvPr/>
        </p:nvPicPr>
        <p:blipFill>
          <a:blip r:embed="rId4"/>
          <a:stretch>
            <a:fillRect/>
          </a:stretch>
        </p:blipFill>
        <p:spPr>
          <a:xfrm>
            <a:off x="2825191" y="2025867"/>
            <a:ext cx="2967487" cy="4257852"/>
          </a:xfrm>
          <a:prstGeom prst="rect">
            <a:avLst/>
          </a:prstGeom>
          <a:ln w="28575">
            <a:solidFill>
              <a:schemeClr val="tx1"/>
            </a:solidFill>
          </a:ln>
        </p:spPr>
      </p:pic>
      <p:pic>
        <p:nvPicPr>
          <p:cNvPr id="16" name="Picture 15">
            <a:extLst>
              <a:ext uri="{FF2B5EF4-FFF2-40B4-BE49-F238E27FC236}">
                <a16:creationId xmlns:a16="http://schemas.microsoft.com/office/drawing/2014/main" id="{FBA4B993-3598-12BF-A550-3FC9A573EC4A}"/>
              </a:ext>
            </a:extLst>
          </p:cNvPr>
          <p:cNvPicPr>
            <a:picLocks noChangeAspect="1"/>
          </p:cNvPicPr>
          <p:nvPr/>
        </p:nvPicPr>
        <p:blipFill>
          <a:blip r:embed="rId5"/>
          <a:stretch>
            <a:fillRect/>
          </a:stretch>
        </p:blipFill>
        <p:spPr>
          <a:xfrm>
            <a:off x="6025592" y="2778710"/>
            <a:ext cx="2816568" cy="1815787"/>
          </a:xfrm>
          <a:prstGeom prst="rect">
            <a:avLst/>
          </a:prstGeom>
          <a:ln w="28575">
            <a:solidFill>
              <a:schemeClr val="tx1"/>
            </a:solidFill>
          </a:ln>
        </p:spPr>
      </p:pic>
    </p:spTree>
    <p:extLst>
      <p:ext uri="{BB962C8B-B14F-4D97-AF65-F5344CB8AC3E}">
        <p14:creationId xmlns:p14="http://schemas.microsoft.com/office/powerpoint/2010/main" val="1917006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38673E-877F-BA3B-6D7A-C37FC4EE135B}"/>
              </a:ext>
            </a:extLst>
          </p:cNvPr>
          <p:cNvSpPr/>
          <p:nvPr/>
        </p:nvSpPr>
        <p:spPr>
          <a:xfrm>
            <a:off x="-35511" y="-93956"/>
            <a:ext cx="9179511" cy="704591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a:xfrm>
            <a:off x="1747943" y="4438834"/>
            <a:ext cx="3001992" cy="2141310"/>
          </a:xfrm>
        </p:spPr>
        <p:txBody>
          <a:bodyPr>
            <a:noAutofit/>
          </a:bodyPr>
          <a:lstStyle/>
          <a:p>
            <a:pPr algn="ctr"/>
            <a:r>
              <a:rPr lang="en-US" sz="5400" b="1" dirty="0">
                <a:solidFill>
                  <a:schemeClr val="accent6">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THANK YOU!</a:t>
            </a:r>
          </a:p>
        </p:txBody>
      </p:sp>
      <p:sp>
        <p:nvSpPr>
          <p:cNvPr id="3" name="Subtitle 2"/>
          <p:cNvSpPr>
            <a:spLocks noGrp="1"/>
          </p:cNvSpPr>
          <p:nvPr>
            <p:ph idx="1"/>
          </p:nvPr>
        </p:nvSpPr>
        <p:spPr>
          <a:xfrm>
            <a:off x="4986906" y="4722919"/>
            <a:ext cx="2804663" cy="2851528"/>
          </a:xfrm>
        </p:spPr>
        <p:txBody>
          <a:bodyPr>
            <a:normAutofit/>
          </a:bodyPr>
          <a:lstStyle/>
          <a:p>
            <a:r>
              <a:rPr lang="en-US" sz="2200" dirty="0">
                <a:latin typeface="Arial Rounded MT Bold" panose="020F0704030504030204" pitchFamily="34" charset="0"/>
              </a:rPr>
              <a:t>For giving!</a:t>
            </a:r>
          </a:p>
          <a:p>
            <a:r>
              <a:rPr lang="en-US" sz="2200" dirty="0">
                <a:latin typeface="Arial Rounded MT Bold" panose="020F0704030504030204" pitchFamily="34" charset="0"/>
              </a:rPr>
              <a:t>For your support and enthusiasm!</a:t>
            </a:r>
          </a:p>
          <a:p>
            <a:r>
              <a:rPr lang="en-US" sz="2200" dirty="0">
                <a:latin typeface="Arial Rounded MT Bold" panose="020F0704030504030204" pitchFamily="34" charset="0"/>
              </a:rPr>
              <a:t>For inspiring others!</a:t>
            </a:r>
          </a:p>
        </p:txBody>
      </p:sp>
      <p:pic>
        <p:nvPicPr>
          <p:cNvPr id="6" name="Picture 5">
            <a:extLst>
              <a:ext uri="{FF2B5EF4-FFF2-40B4-BE49-F238E27FC236}">
                <a16:creationId xmlns:a16="http://schemas.microsoft.com/office/drawing/2014/main" id="{092312C9-9536-7844-C030-ADB9BF4FEA6D}"/>
              </a:ext>
            </a:extLst>
          </p:cNvPr>
          <p:cNvPicPr>
            <a:picLocks noChangeAspect="1"/>
          </p:cNvPicPr>
          <p:nvPr/>
        </p:nvPicPr>
        <p:blipFill>
          <a:blip r:embed="rId3"/>
          <a:stretch>
            <a:fillRect/>
          </a:stretch>
        </p:blipFill>
        <p:spPr>
          <a:xfrm>
            <a:off x="674255" y="184727"/>
            <a:ext cx="7850909" cy="4064000"/>
          </a:xfrm>
          <a:prstGeom prst="rect">
            <a:avLst/>
          </a:prstGeom>
          <a:ln w="28575">
            <a:solidFill>
              <a:schemeClr val="tx1"/>
            </a:solidFill>
          </a:ln>
        </p:spPr>
      </p:pic>
    </p:spTree>
    <p:extLst>
      <p:ext uri="{BB962C8B-B14F-4D97-AF65-F5344CB8AC3E}">
        <p14:creationId xmlns:p14="http://schemas.microsoft.com/office/powerpoint/2010/main" val="21319254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686136" y="89307"/>
            <a:ext cx="1125355" cy="868225"/>
          </a:xfrm>
          <a:prstGeom prst="rect">
            <a:avLst/>
          </a:prstGeom>
        </p:spPr>
      </p:pic>
      <p:sp>
        <p:nvSpPr>
          <p:cNvPr id="2" name="Title 1"/>
          <p:cNvSpPr>
            <a:spLocks noGrp="1"/>
          </p:cNvSpPr>
          <p:nvPr>
            <p:ph type="title"/>
          </p:nvPr>
        </p:nvSpPr>
        <p:spPr>
          <a:xfrm>
            <a:off x="0" y="89307"/>
            <a:ext cx="9144000" cy="781961"/>
          </a:xfrm>
        </p:spPr>
        <p:txBody>
          <a:bodyPr/>
          <a:lstStyle/>
          <a:p>
            <a:r>
              <a:rPr lang="en-US"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What is the GCPECC?</a:t>
            </a:r>
          </a:p>
        </p:txBody>
      </p:sp>
      <p:sp>
        <p:nvSpPr>
          <p:cNvPr id="3" name="Content Placeholder 2"/>
          <p:cNvSpPr>
            <a:spLocks noGrp="1"/>
          </p:cNvSpPr>
          <p:nvPr>
            <p:ph idx="1"/>
          </p:nvPr>
        </p:nvSpPr>
        <p:spPr>
          <a:xfrm>
            <a:off x="267419" y="871268"/>
            <a:ext cx="8652293" cy="3321170"/>
          </a:xfrm>
        </p:spPr>
        <p:txBody>
          <a:bodyPr>
            <a:normAutofit fontScale="92500" lnSpcReduction="10000"/>
          </a:bodyPr>
          <a:lstStyle/>
          <a:p>
            <a:pPr>
              <a:buFont typeface="Wingdings" panose="05000000000000000000" pitchFamily="2" charset="2"/>
              <a:buChar char="ü"/>
            </a:pPr>
            <a:r>
              <a:rPr lang="en-US" sz="1700" dirty="0">
                <a:latin typeface="Aptos Narrow" panose="020B0004020202020204" pitchFamily="34" charset="0"/>
                <a:ea typeface="Microsoft Sans Serif" panose="020B0604020202020204" pitchFamily="34" charset="0"/>
                <a:cs typeface="Microsoft Sans Serif" panose="020B0604020202020204" pitchFamily="34" charset="0"/>
              </a:rPr>
              <a:t>In 1985, the NJ State Legislature enacted a law providing NJ State and Local Public Employees the opportunity to contribute to a multitude of charities through the convenience of payroll deductions.</a:t>
            </a:r>
          </a:p>
          <a:p>
            <a:pPr>
              <a:buFont typeface="Wingdings" panose="05000000000000000000" pitchFamily="2" charset="2"/>
              <a:buChar char="ü"/>
            </a:pPr>
            <a:r>
              <a:rPr lang="en-US" sz="1700" dirty="0">
                <a:latin typeface="Aptos Narrow" panose="020B0004020202020204" pitchFamily="34" charset="0"/>
                <a:ea typeface="Microsoft Sans Serif" panose="020B0604020202020204" pitchFamily="34" charset="0"/>
                <a:cs typeface="Microsoft Sans Serif" panose="020B0604020202020204" pitchFamily="34" charset="0"/>
              </a:rPr>
              <a:t>The GCPECC is the only fundraising campaign authorized to solicit charitable contributions in the local public employee workplace.</a:t>
            </a:r>
          </a:p>
          <a:p>
            <a:pPr>
              <a:buFont typeface="Wingdings" panose="05000000000000000000" pitchFamily="2" charset="2"/>
              <a:buChar char="ü"/>
            </a:pPr>
            <a:r>
              <a:rPr lang="en-US" sz="1700" dirty="0">
                <a:latin typeface="Aptos Narrow" panose="020B0004020202020204" pitchFamily="34" charset="0"/>
                <a:ea typeface="Microsoft Sans Serif" panose="020B0604020202020204" pitchFamily="34" charset="0"/>
                <a:cs typeface="Microsoft Sans Serif" panose="020B0604020202020204" pitchFamily="34" charset="0"/>
              </a:rPr>
              <a:t>The GCPECC is comprised of charitable organizations that apply to participate.</a:t>
            </a:r>
          </a:p>
          <a:p>
            <a:pPr>
              <a:buFont typeface="Wingdings" panose="05000000000000000000" pitchFamily="2" charset="2"/>
              <a:buChar char="ü"/>
            </a:pPr>
            <a:r>
              <a:rPr lang="en-US" sz="1700" dirty="0">
                <a:latin typeface="Aptos Narrow" panose="020B0004020202020204" pitchFamily="34" charset="0"/>
                <a:ea typeface="Microsoft Sans Serif" panose="020B0604020202020204" pitchFamily="34" charset="0"/>
                <a:cs typeface="Microsoft Sans Serif" panose="020B0604020202020204" pitchFamily="34" charset="0"/>
              </a:rPr>
              <a:t>The GCPECC is </a:t>
            </a:r>
            <a:r>
              <a:rPr lang="en-US" sz="1700" b="1" dirty="0">
                <a:latin typeface="Aptos Narrow" panose="020B0004020202020204" pitchFamily="34" charset="0"/>
                <a:ea typeface="Microsoft Sans Serif" panose="020B0604020202020204" pitchFamily="34" charset="0"/>
                <a:cs typeface="Microsoft Sans Serif" panose="020B0604020202020204" pitchFamily="34" charset="0"/>
              </a:rPr>
              <a:t>NOT</a:t>
            </a:r>
            <a:r>
              <a:rPr lang="en-US" sz="1700" dirty="0">
                <a:latin typeface="Aptos Narrow" panose="020B0004020202020204" pitchFamily="34" charset="0"/>
                <a:ea typeface="Microsoft Sans Serif" panose="020B0604020202020204" pitchFamily="34" charset="0"/>
                <a:cs typeface="Microsoft Sans Serif" panose="020B0604020202020204" pitchFamily="34" charset="0"/>
              </a:rPr>
              <a:t> a United Way Campaign – United Way has been elected to manage the GCPECC campaign.</a:t>
            </a:r>
          </a:p>
          <a:p>
            <a:pPr>
              <a:buFont typeface="Wingdings" panose="05000000000000000000" pitchFamily="2" charset="2"/>
              <a:buChar char="ü"/>
            </a:pPr>
            <a:r>
              <a:rPr lang="en-US" sz="1700" dirty="0">
                <a:latin typeface="Aptos Narrow" panose="020B0004020202020204" pitchFamily="34" charset="0"/>
                <a:ea typeface="Microsoft Sans Serif" panose="020B0604020202020204" pitchFamily="34" charset="0"/>
                <a:cs typeface="Microsoft Sans Serif" panose="020B0604020202020204" pitchFamily="34" charset="0"/>
              </a:rPr>
              <a:t>No state or local money is used to run the campaign.</a:t>
            </a:r>
          </a:p>
          <a:p>
            <a:pPr>
              <a:buFont typeface="Wingdings" panose="05000000000000000000" pitchFamily="2" charset="2"/>
              <a:buChar char="ü"/>
            </a:pPr>
            <a:r>
              <a:rPr lang="en-US" sz="1700" dirty="0">
                <a:latin typeface="Aptos Narrow" panose="020B0004020202020204" pitchFamily="34" charset="0"/>
                <a:ea typeface="Microsoft Sans Serif" panose="020B0604020202020204" pitchFamily="34" charset="0"/>
                <a:cs typeface="Microsoft Sans Serif" panose="020B0604020202020204" pitchFamily="34" charset="0"/>
              </a:rPr>
              <a:t>Employees can give through their workplace giving campaign each year between September and December.</a:t>
            </a:r>
            <a:br>
              <a:rPr lang="en-US" sz="1700" dirty="0">
                <a:latin typeface="Aptos Narrow" panose="020B0004020202020204" pitchFamily="34" charset="0"/>
                <a:ea typeface="Microsoft Sans Serif" panose="020B0604020202020204" pitchFamily="34" charset="0"/>
                <a:cs typeface="Microsoft Sans Serif" panose="020B0604020202020204" pitchFamily="34" charset="0"/>
              </a:rPr>
            </a:br>
            <a:br>
              <a:rPr lang="en-US" sz="1800" dirty="0"/>
            </a:br>
            <a:endParaRPr lang="en-US" sz="1800" dirty="0"/>
          </a:p>
        </p:txBody>
      </p:sp>
      <p:sp>
        <p:nvSpPr>
          <p:cNvPr id="5" name="Rectangle 4"/>
          <p:cNvSpPr/>
          <p:nvPr/>
        </p:nvSpPr>
        <p:spPr>
          <a:xfrm>
            <a:off x="0" y="3778371"/>
            <a:ext cx="9144000" cy="307962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Brush Script MT" panose="03060802040406070304" pitchFamily="66" charset="0"/>
            </a:endParaRPr>
          </a:p>
        </p:txBody>
      </p:sp>
      <p:pic>
        <p:nvPicPr>
          <p:cNvPr id="4" name="Picture 3"/>
          <p:cNvPicPr>
            <a:picLocks noChangeAspect="1"/>
          </p:cNvPicPr>
          <p:nvPr/>
        </p:nvPicPr>
        <p:blipFill>
          <a:blip r:embed="rId4"/>
          <a:stretch>
            <a:fillRect/>
          </a:stretch>
        </p:blipFill>
        <p:spPr>
          <a:xfrm>
            <a:off x="8156277" y="5525713"/>
            <a:ext cx="560717" cy="793181"/>
          </a:xfrm>
          <a:prstGeom prst="rect">
            <a:avLst/>
          </a:prstGeom>
        </p:spPr>
      </p:pic>
      <p:sp>
        <p:nvSpPr>
          <p:cNvPr id="6" name="Rectangle 5">
            <a:extLst>
              <a:ext uri="{FF2B5EF4-FFF2-40B4-BE49-F238E27FC236}">
                <a16:creationId xmlns:a16="http://schemas.microsoft.com/office/drawing/2014/main" id="{FA39B59D-92ED-A53C-F449-FE492BE6D10A}"/>
              </a:ext>
            </a:extLst>
          </p:cNvPr>
          <p:cNvSpPr/>
          <p:nvPr/>
        </p:nvSpPr>
        <p:spPr>
          <a:xfrm>
            <a:off x="0" y="3778370"/>
            <a:ext cx="9144000" cy="307962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pic>
        <p:nvPicPr>
          <p:cNvPr id="10" name="Picture 9" descr="A building with trees and bushes&#10;&#10;Description automatically generated">
            <a:extLst>
              <a:ext uri="{FF2B5EF4-FFF2-40B4-BE49-F238E27FC236}">
                <a16:creationId xmlns:a16="http://schemas.microsoft.com/office/drawing/2014/main" id="{258E2D68-5534-B293-EAF9-405C46132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7345" y="4027055"/>
            <a:ext cx="5172364" cy="2586181"/>
          </a:xfrm>
          <a:prstGeom prst="rect">
            <a:avLst/>
          </a:prstGeom>
          <a:ln w="38100">
            <a:solidFill>
              <a:schemeClr val="tx1"/>
            </a:solidFill>
          </a:ln>
          <a:effectLst/>
        </p:spPr>
      </p:pic>
    </p:spTree>
    <p:extLst>
      <p:ext uri="{BB962C8B-B14F-4D97-AF65-F5344CB8AC3E}">
        <p14:creationId xmlns:p14="http://schemas.microsoft.com/office/powerpoint/2010/main" val="139972219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614470"/>
            <a:ext cx="9144000" cy="324353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Brush Script MT" panose="03060802040406070304" pitchFamily="66" charset="0"/>
            </a:endParaRPr>
          </a:p>
        </p:txBody>
      </p:sp>
      <p:sp>
        <p:nvSpPr>
          <p:cNvPr id="8" name="Content Placeholder 7"/>
          <p:cNvSpPr>
            <a:spLocks noGrp="1"/>
          </p:cNvSpPr>
          <p:nvPr>
            <p:ph idx="1"/>
          </p:nvPr>
        </p:nvSpPr>
        <p:spPr>
          <a:xfrm>
            <a:off x="628650" y="129396"/>
            <a:ext cx="7886700" cy="3416061"/>
          </a:xfrm>
        </p:spPr>
        <p:txBody>
          <a:bodyPr>
            <a:normAutofit/>
          </a:bodyPr>
          <a:lstStyle/>
          <a:p>
            <a:pPr>
              <a:buFont typeface="Wingdings" panose="05000000000000000000" pitchFamily="2" charset="2"/>
              <a:buChar char="ü"/>
            </a:pPr>
            <a:r>
              <a:rPr lang="en-US" sz="1700" dirty="0">
                <a:latin typeface="Aptos Narrow" panose="020B0004020202020204" pitchFamily="34" charset="0"/>
              </a:rPr>
              <a:t>There are </a:t>
            </a:r>
            <a:r>
              <a:rPr lang="en-US" sz="1700" b="1" dirty="0">
                <a:solidFill>
                  <a:srgbClr val="FF0000"/>
                </a:solidFill>
                <a:latin typeface="Aptos Narrow" panose="020B0004020202020204" pitchFamily="34" charset="0"/>
              </a:rPr>
              <a:t>7</a:t>
            </a:r>
            <a:r>
              <a:rPr lang="en-US" sz="1700" dirty="0">
                <a:latin typeface="Aptos Narrow" panose="020B0004020202020204" pitchFamily="34" charset="0"/>
              </a:rPr>
              <a:t> Federations and various other local charities.</a:t>
            </a:r>
          </a:p>
          <a:p>
            <a:pPr>
              <a:buFont typeface="Wingdings" panose="05000000000000000000" pitchFamily="2" charset="2"/>
              <a:buChar char="ü"/>
            </a:pPr>
            <a:r>
              <a:rPr lang="en-US" sz="1700" dirty="0">
                <a:latin typeface="Aptos Narrow" panose="020B0004020202020204" pitchFamily="34" charset="0"/>
              </a:rPr>
              <a:t>There are </a:t>
            </a:r>
            <a:r>
              <a:rPr lang="en-US" sz="1700" b="1" dirty="0">
                <a:solidFill>
                  <a:srgbClr val="FF0000"/>
                </a:solidFill>
                <a:latin typeface="Aptos Narrow" panose="020B0004020202020204" pitchFamily="34" charset="0"/>
              </a:rPr>
              <a:t>487 </a:t>
            </a:r>
            <a:r>
              <a:rPr lang="en-US" sz="1700" dirty="0">
                <a:latin typeface="Aptos Narrow" panose="020B0004020202020204" pitchFamily="34" charset="0"/>
              </a:rPr>
              <a:t>charities included in the GCPECC brochure for this year!</a:t>
            </a:r>
          </a:p>
          <a:p>
            <a:pPr>
              <a:buFont typeface="Wingdings" panose="05000000000000000000" pitchFamily="2" charset="2"/>
              <a:buChar char="ü"/>
            </a:pPr>
            <a:r>
              <a:rPr lang="en-US" sz="1700" dirty="0">
                <a:latin typeface="Aptos Narrow" panose="020B0004020202020204" pitchFamily="34" charset="0"/>
              </a:rPr>
              <a:t>There are 3 types of public employees that participate – County, Municipal, and Public Education.</a:t>
            </a:r>
          </a:p>
          <a:p>
            <a:pPr>
              <a:buFont typeface="Wingdings" panose="05000000000000000000" pitchFamily="2" charset="2"/>
              <a:buChar char="ü"/>
            </a:pPr>
            <a:r>
              <a:rPr lang="en-US" sz="1700" dirty="0">
                <a:latin typeface="Aptos Narrow" panose="020B0004020202020204" pitchFamily="34" charset="0"/>
              </a:rPr>
              <a:t>Administrative costs for the campaign are </a:t>
            </a:r>
            <a:r>
              <a:rPr lang="en-US" sz="1700" b="1" dirty="0">
                <a:solidFill>
                  <a:srgbClr val="FF0000"/>
                </a:solidFill>
                <a:latin typeface="Aptos Narrow" panose="020B0004020202020204" pitchFamily="34" charset="0"/>
              </a:rPr>
              <a:t>10%.</a:t>
            </a:r>
          </a:p>
          <a:p>
            <a:pPr>
              <a:buFont typeface="Wingdings" panose="05000000000000000000" pitchFamily="2" charset="2"/>
              <a:buChar char="ü"/>
            </a:pPr>
            <a:r>
              <a:rPr lang="en-US" sz="1700" dirty="0">
                <a:latin typeface="Aptos Narrow" panose="020B0004020202020204" pitchFamily="34" charset="0"/>
              </a:rPr>
              <a:t>Contributions can only be designated to the organizations participating in the GCPECC as listed in the brochure.</a:t>
            </a:r>
          </a:p>
          <a:p>
            <a:pPr>
              <a:buFont typeface="Wingdings" panose="05000000000000000000" pitchFamily="2" charset="2"/>
              <a:buChar char="ü"/>
            </a:pPr>
            <a:r>
              <a:rPr lang="en-US" sz="1700" dirty="0">
                <a:latin typeface="Aptos Narrow" panose="020B0004020202020204" pitchFamily="34" charset="0"/>
              </a:rPr>
              <a:t>Donors must contribute at least $52 for each agency they wish to designate.</a:t>
            </a:r>
          </a:p>
          <a:p>
            <a:pPr>
              <a:buFont typeface="Wingdings" panose="05000000000000000000" pitchFamily="2" charset="2"/>
              <a:buChar char="ü"/>
            </a:pPr>
            <a:r>
              <a:rPr lang="en-US" sz="1700" dirty="0">
                <a:latin typeface="Aptos Narrow" panose="020B0004020202020204" pitchFamily="34" charset="0"/>
              </a:rPr>
              <a:t>Acknowledgement of the gift is sent to the contributor directly from the organization to which the contribution is made.</a:t>
            </a:r>
          </a:p>
        </p:txBody>
      </p:sp>
      <p:pic>
        <p:nvPicPr>
          <p:cNvPr id="11" name="Picture 10"/>
          <p:cNvPicPr>
            <a:picLocks noChangeAspect="1"/>
          </p:cNvPicPr>
          <p:nvPr/>
        </p:nvPicPr>
        <p:blipFill>
          <a:blip r:embed="rId3"/>
          <a:stretch>
            <a:fillRect/>
          </a:stretch>
        </p:blipFill>
        <p:spPr>
          <a:xfrm>
            <a:off x="7850038" y="60383"/>
            <a:ext cx="1099998" cy="879895"/>
          </a:xfrm>
          <a:prstGeom prst="rect">
            <a:avLst/>
          </a:prstGeom>
        </p:spPr>
      </p:pic>
      <p:sp>
        <p:nvSpPr>
          <p:cNvPr id="2" name="Rectangle 1">
            <a:extLst>
              <a:ext uri="{FF2B5EF4-FFF2-40B4-BE49-F238E27FC236}">
                <a16:creationId xmlns:a16="http://schemas.microsoft.com/office/drawing/2014/main" id="{DAE11E0C-C9FF-72B5-1BEA-6C08795D3696}"/>
              </a:ext>
            </a:extLst>
          </p:cNvPr>
          <p:cNvSpPr/>
          <p:nvPr/>
        </p:nvSpPr>
        <p:spPr>
          <a:xfrm>
            <a:off x="0" y="3614470"/>
            <a:ext cx="9144000" cy="3312543"/>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pic>
        <p:nvPicPr>
          <p:cNvPr id="15" name="Picture 14" descr="A group of kids making a structure&#10;&#10;Description automatically generated">
            <a:extLst>
              <a:ext uri="{FF2B5EF4-FFF2-40B4-BE49-F238E27FC236}">
                <a16:creationId xmlns:a16="http://schemas.microsoft.com/office/drawing/2014/main" id="{E6EDA98B-B7E8-44D3-E9FC-58B63DF157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0835" y="3879272"/>
            <a:ext cx="3583709" cy="2715491"/>
          </a:xfrm>
          <a:prstGeom prst="rect">
            <a:avLst/>
          </a:prstGeom>
          <a:ln w="28575">
            <a:solidFill>
              <a:schemeClr val="tx1"/>
            </a:solidFill>
          </a:ln>
        </p:spPr>
      </p:pic>
      <p:pic>
        <p:nvPicPr>
          <p:cNvPr id="18" name="Picture 17" descr="A logo with a hand and text&#10;&#10;Description automatically generated">
            <a:extLst>
              <a:ext uri="{FF2B5EF4-FFF2-40B4-BE49-F238E27FC236}">
                <a16:creationId xmlns:a16="http://schemas.microsoft.com/office/drawing/2014/main" id="{B7F8E9B8-4FC5-3383-3838-8EF3742DD8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0858" y="5790971"/>
            <a:ext cx="955134" cy="803792"/>
          </a:xfrm>
          <a:prstGeom prst="rect">
            <a:avLst/>
          </a:prstGeom>
        </p:spPr>
      </p:pic>
    </p:spTree>
    <p:extLst>
      <p:ext uri="{BB962C8B-B14F-4D97-AF65-F5344CB8AC3E}">
        <p14:creationId xmlns:p14="http://schemas.microsoft.com/office/powerpoint/2010/main" val="324836322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7A95792-BE4D-FB6B-C971-DAFB3B6A37D1}"/>
              </a:ext>
            </a:extLst>
          </p:cNvPr>
          <p:cNvSpPr/>
          <p:nvPr/>
        </p:nvSpPr>
        <p:spPr>
          <a:xfrm>
            <a:off x="0" y="4103404"/>
            <a:ext cx="9144000" cy="275459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sp>
        <p:nvSpPr>
          <p:cNvPr id="2" name="Title 1"/>
          <p:cNvSpPr>
            <a:spLocks noGrp="1"/>
          </p:cNvSpPr>
          <p:nvPr>
            <p:ph type="title"/>
          </p:nvPr>
        </p:nvSpPr>
        <p:spPr>
          <a:xfrm>
            <a:off x="0" y="89308"/>
            <a:ext cx="9144000" cy="721576"/>
          </a:xfrm>
        </p:spPr>
        <p:txBody>
          <a:bodyPr/>
          <a:lstStyle/>
          <a:p>
            <a:r>
              <a:rPr lang="en-US"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Why have a workplace campaign?</a:t>
            </a:r>
          </a:p>
        </p:txBody>
      </p:sp>
      <p:sp>
        <p:nvSpPr>
          <p:cNvPr id="3" name="Content Placeholder 2"/>
          <p:cNvSpPr>
            <a:spLocks noGrp="1"/>
          </p:cNvSpPr>
          <p:nvPr>
            <p:ph idx="1"/>
          </p:nvPr>
        </p:nvSpPr>
        <p:spPr>
          <a:xfrm>
            <a:off x="628650" y="810884"/>
            <a:ext cx="7886700" cy="3825478"/>
          </a:xfrm>
        </p:spPr>
        <p:txBody>
          <a:bodyPr>
            <a:normAutofit/>
          </a:bodyPr>
          <a:lstStyle/>
          <a:p>
            <a:pPr>
              <a:buFont typeface="Wingdings" panose="05000000000000000000" pitchFamily="2" charset="2"/>
              <a:buChar char="ü"/>
            </a:pPr>
            <a:r>
              <a:rPr lang="en-US" sz="1700" dirty="0">
                <a:latin typeface="Aptos Narrow" panose="020B0004020202020204" pitchFamily="34" charset="0"/>
              </a:rPr>
              <a:t>Although many of us would like to help others, giving a substantial amount all at once is not always feasible.</a:t>
            </a:r>
          </a:p>
          <a:p>
            <a:pPr>
              <a:buFont typeface="Wingdings" panose="05000000000000000000" pitchFamily="2" charset="2"/>
              <a:buChar char="ü"/>
            </a:pPr>
            <a:r>
              <a:rPr lang="en-US" sz="1700" dirty="0">
                <a:latin typeface="Aptos Narrow" panose="020B0004020202020204" pitchFamily="34" charset="0"/>
              </a:rPr>
              <a:t>Spreading your donation out over 20, 22, 24, or 26 pay periods (depending on your pay frequency) allows you to make a larger gift without ruining your budget. For example, $5.00 per pay x 26 pay periods equals a $130.00 annual gift…a little at a time adds up to so much! </a:t>
            </a:r>
          </a:p>
          <a:p>
            <a:pPr>
              <a:buFont typeface="Wingdings" panose="05000000000000000000" pitchFamily="2" charset="2"/>
              <a:buChar char="ü"/>
            </a:pPr>
            <a:r>
              <a:rPr lang="en-US" sz="1700" b="1" dirty="0">
                <a:latin typeface="Aptos Narrow" panose="020B0004020202020204" pitchFamily="34" charset="0"/>
              </a:rPr>
              <a:t>The minimum donation for each designated gift is $52.00.</a:t>
            </a:r>
          </a:p>
          <a:p>
            <a:pPr>
              <a:buFont typeface="Wingdings" panose="05000000000000000000" pitchFamily="2" charset="2"/>
              <a:buChar char="ü"/>
            </a:pPr>
            <a:r>
              <a:rPr lang="en-US" sz="1700" dirty="0">
                <a:latin typeface="Aptos Narrow" panose="020B0004020202020204" pitchFamily="34" charset="0"/>
              </a:rPr>
              <a:t>Each charity that participates in the campaign undergoes a rigorous screening process.</a:t>
            </a:r>
          </a:p>
          <a:p>
            <a:pPr>
              <a:buFont typeface="Wingdings" panose="05000000000000000000" pitchFamily="2" charset="2"/>
              <a:buChar char="ü"/>
            </a:pPr>
            <a:r>
              <a:rPr lang="en-US" sz="1700" dirty="0">
                <a:latin typeface="Aptos Narrow" panose="020B0004020202020204" pitchFamily="34" charset="0"/>
              </a:rPr>
              <a:t>Only charities that meet the requirements specified by the campaign regulations are approved to participate.</a:t>
            </a:r>
          </a:p>
        </p:txBody>
      </p:sp>
      <p:pic>
        <p:nvPicPr>
          <p:cNvPr id="7" name="Picture 6"/>
          <p:cNvPicPr>
            <a:picLocks noChangeAspect="1"/>
          </p:cNvPicPr>
          <p:nvPr/>
        </p:nvPicPr>
        <p:blipFill>
          <a:blip r:embed="rId3"/>
          <a:stretch>
            <a:fillRect/>
          </a:stretch>
        </p:blipFill>
        <p:spPr>
          <a:xfrm>
            <a:off x="8137236" y="3310463"/>
            <a:ext cx="765865" cy="698138"/>
          </a:xfrm>
          <a:prstGeom prst="rect">
            <a:avLst/>
          </a:prstGeom>
        </p:spPr>
      </p:pic>
      <p:sp>
        <p:nvSpPr>
          <p:cNvPr id="8" name="Rectangle 7"/>
          <p:cNvSpPr/>
          <p:nvPr/>
        </p:nvSpPr>
        <p:spPr>
          <a:xfrm>
            <a:off x="628650" y="2401455"/>
            <a:ext cx="5944678" cy="35314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pic>
        <p:nvPicPr>
          <p:cNvPr id="5" name="Picture 4">
            <a:extLst>
              <a:ext uri="{FF2B5EF4-FFF2-40B4-BE49-F238E27FC236}">
                <a16:creationId xmlns:a16="http://schemas.microsoft.com/office/drawing/2014/main" id="{B40CF65D-FC2A-CDA6-77C5-13C718136EDF}"/>
              </a:ext>
            </a:extLst>
          </p:cNvPr>
          <p:cNvPicPr>
            <a:picLocks noChangeAspect="1"/>
          </p:cNvPicPr>
          <p:nvPr/>
        </p:nvPicPr>
        <p:blipFill>
          <a:blip r:embed="rId4"/>
          <a:stretch>
            <a:fillRect/>
          </a:stretch>
        </p:blipFill>
        <p:spPr>
          <a:xfrm>
            <a:off x="1261896" y="4306617"/>
            <a:ext cx="3069959" cy="2462075"/>
          </a:xfrm>
          <a:prstGeom prst="rect">
            <a:avLst/>
          </a:prstGeom>
          <a:ln w="28575">
            <a:solidFill>
              <a:schemeClr val="tx1"/>
            </a:solidFill>
          </a:ln>
        </p:spPr>
      </p:pic>
      <p:pic>
        <p:nvPicPr>
          <p:cNvPr id="9" name="Picture 8">
            <a:extLst>
              <a:ext uri="{FF2B5EF4-FFF2-40B4-BE49-F238E27FC236}">
                <a16:creationId xmlns:a16="http://schemas.microsoft.com/office/drawing/2014/main" id="{4BE2338B-47BA-4A05-E5CE-2B68D9839308}"/>
              </a:ext>
            </a:extLst>
          </p:cNvPr>
          <p:cNvPicPr>
            <a:picLocks noChangeAspect="1"/>
          </p:cNvPicPr>
          <p:nvPr/>
        </p:nvPicPr>
        <p:blipFill>
          <a:blip r:embed="rId5"/>
          <a:stretch>
            <a:fillRect/>
          </a:stretch>
        </p:blipFill>
        <p:spPr>
          <a:xfrm>
            <a:off x="4821961" y="4304722"/>
            <a:ext cx="3315275" cy="2462076"/>
          </a:xfrm>
          <a:prstGeom prst="rect">
            <a:avLst/>
          </a:prstGeom>
          <a:ln w="28575">
            <a:solidFill>
              <a:schemeClr val="tx1"/>
            </a:solidFill>
          </a:ln>
        </p:spPr>
      </p:pic>
    </p:spTree>
    <p:extLst>
      <p:ext uri="{BB962C8B-B14F-4D97-AF65-F5344CB8AC3E}">
        <p14:creationId xmlns:p14="http://schemas.microsoft.com/office/powerpoint/2010/main" val="278559268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307"/>
            <a:ext cx="9144000" cy="747455"/>
          </a:xfrm>
        </p:spPr>
        <p:txBody>
          <a:bodyPr>
            <a:normAutofit/>
          </a:bodyPr>
          <a:lstStyle/>
          <a:p>
            <a:r>
              <a:rPr lang="en-US" sz="36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Why give? Where do my contributions go?</a:t>
            </a:r>
          </a:p>
        </p:txBody>
      </p:sp>
      <p:sp>
        <p:nvSpPr>
          <p:cNvPr id="3" name="Content Placeholder 2"/>
          <p:cNvSpPr>
            <a:spLocks noGrp="1"/>
          </p:cNvSpPr>
          <p:nvPr>
            <p:ph idx="1"/>
          </p:nvPr>
        </p:nvSpPr>
        <p:spPr>
          <a:xfrm>
            <a:off x="628650" y="836762"/>
            <a:ext cx="7886700" cy="3510951"/>
          </a:xfrm>
        </p:spPr>
        <p:txBody>
          <a:bodyPr>
            <a:normAutofit lnSpcReduction="10000"/>
          </a:bodyPr>
          <a:lstStyle/>
          <a:p>
            <a:pPr>
              <a:buFont typeface="Wingdings" panose="05000000000000000000" pitchFamily="2" charset="2"/>
              <a:buChar char="ü"/>
            </a:pPr>
            <a:r>
              <a:rPr lang="en-US" sz="1800" dirty="0">
                <a:latin typeface="Aptos Narrow" panose="020B0004020202020204" pitchFamily="34" charset="0"/>
              </a:rPr>
              <a:t>Many of you may personally know someone who has been affected by concerns such as health issues, mental health issues, unemployment, inability to pay utility bills, those in need of rental assistance, or other problems</a:t>
            </a:r>
          </a:p>
          <a:p>
            <a:pPr>
              <a:buFont typeface="Wingdings" panose="05000000000000000000" pitchFamily="2" charset="2"/>
              <a:buChar char="ü"/>
            </a:pPr>
            <a:r>
              <a:rPr lang="en-US" sz="1800" dirty="0">
                <a:latin typeface="Aptos Narrow" panose="020B0004020202020204" pitchFamily="34" charset="0"/>
              </a:rPr>
              <a:t>Public employees have a proven record of providing support …many of you are in the front lines of those most in need</a:t>
            </a:r>
          </a:p>
          <a:p>
            <a:pPr>
              <a:buFont typeface="Wingdings" panose="05000000000000000000" pitchFamily="2" charset="2"/>
              <a:buChar char="ü"/>
            </a:pPr>
            <a:r>
              <a:rPr lang="en-US" sz="1800" dirty="0">
                <a:latin typeface="Aptos Narrow" panose="020B0004020202020204" pitchFamily="34" charset="0"/>
              </a:rPr>
              <a:t>YOU have the opportunity to be part of the solution</a:t>
            </a:r>
          </a:p>
          <a:p>
            <a:pPr>
              <a:buFont typeface="Wingdings" panose="05000000000000000000" pitchFamily="2" charset="2"/>
              <a:buChar char="ü"/>
            </a:pPr>
            <a:r>
              <a:rPr lang="en-US" sz="1800" dirty="0">
                <a:latin typeface="Aptos Narrow" panose="020B0004020202020204" pitchFamily="34" charset="0"/>
              </a:rPr>
              <a:t>YOU can create change – choose a cause close to your heart</a:t>
            </a:r>
          </a:p>
          <a:p>
            <a:pPr>
              <a:buFont typeface="Wingdings" panose="05000000000000000000" pitchFamily="2" charset="2"/>
              <a:buChar char="ü"/>
            </a:pPr>
            <a:r>
              <a:rPr lang="en-US" sz="1800" dirty="0">
                <a:latin typeface="Aptos Narrow" panose="020B0004020202020204" pitchFamily="34" charset="0"/>
              </a:rPr>
              <a:t>YOU can rescue an animal, enrich a child’s life, help end suffering, assist a veteran, combat an illness, keep someone warm, support a wildlife habitat, or provide someone with shelter</a:t>
            </a:r>
          </a:p>
          <a:p>
            <a:pPr>
              <a:buFont typeface="Wingdings" panose="05000000000000000000" pitchFamily="2" charset="2"/>
              <a:buChar char="ü"/>
            </a:pPr>
            <a:r>
              <a:rPr lang="en-US" sz="1800" b="1" dirty="0">
                <a:latin typeface="Aptos Narrow" panose="020B0004020202020204" pitchFamily="34" charset="0"/>
              </a:rPr>
              <a:t>YOU can designate your gift to any of the participating charities found in the GCPECC brochure</a:t>
            </a:r>
          </a:p>
          <a:p>
            <a:pPr>
              <a:buFont typeface="Wingdings" panose="05000000000000000000" pitchFamily="2" charset="2"/>
              <a:buChar char="Ø"/>
            </a:pPr>
            <a:endParaRPr lang="en-US" sz="1700" dirty="0"/>
          </a:p>
        </p:txBody>
      </p:sp>
      <p:sp>
        <p:nvSpPr>
          <p:cNvPr id="4" name="Rectangle 3"/>
          <p:cNvSpPr/>
          <p:nvPr/>
        </p:nvSpPr>
        <p:spPr>
          <a:xfrm>
            <a:off x="0" y="4408098"/>
            <a:ext cx="9144000" cy="24499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Brush Script MT" panose="03060802040406070304" pitchFamily="66" charset="0"/>
            </a:endParaRPr>
          </a:p>
        </p:txBody>
      </p:sp>
      <p:pic>
        <p:nvPicPr>
          <p:cNvPr id="6" name="Picture 5"/>
          <p:cNvPicPr>
            <a:picLocks noChangeAspect="1"/>
          </p:cNvPicPr>
          <p:nvPr/>
        </p:nvPicPr>
        <p:blipFill>
          <a:blip r:embed="rId3"/>
          <a:stretch>
            <a:fillRect/>
          </a:stretch>
        </p:blipFill>
        <p:spPr>
          <a:xfrm>
            <a:off x="7612895" y="1834114"/>
            <a:ext cx="1267916" cy="955004"/>
          </a:xfrm>
          <a:prstGeom prst="rect">
            <a:avLst/>
          </a:prstGeom>
        </p:spPr>
      </p:pic>
      <p:sp>
        <p:nvSpPr>
          <p:cNvPr id="7" name="Rectangle 6"/>
          <p:cNvSpPr/>
          <p:nvPr/>
        </p:nvSpPr>
        <p:spPr>
          <a:xfrm>
            <a:off x="628650" y="3640347"/>
            <a:ext cx="7618203" cy="589123"/>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030084-CB16-E5E1-D17E-D5B99557D8EF}"/>
              </a:ext>
            </a:extLst>
          </p:cNvPr>
          <p:cNvSpPr/>
          <p:nvPr/>
        </p:nvSpPr>
        <p:spPr>
          <a:xfrm>
            <a:off x="0" y="4408098"/>
            <a:ext cx="9144000" cy="2484408"/>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pic>
        <p:nvPicPr>
          <p:cNvPr id="9" name="Picture 8">
            <a:extLst>
              <a:ext uri="{FF2B5EF4-FFF2-40B4-BE49-F238E27FC236}">
                <a16:creationId xmlns:a16="http://schemas.microsoft.com/office/drawing/2014/main" id="{51D2A180-1C4F-9B5F-E73A-4D95405CCCE4}"/>
              </a:ext>
            </a:extLst>
          </p:cNvPr>
          <p:cNvPicPr>
            <a:picLocks noChangeAspect="1"/>
          </p:cNvPicPr>
          <p:nvPr/>
        </p:nvPicPr>
        <p:blipFill>
          <a:blip r:embed="rId5"/>
          <a:stretch>
            <a:fillRect/>
          </a:stretch>
        </p:blipFill>
        <p:spPr>
          <a:xfrm>
            <a:off x="288060" y="4529125"/>
            <a:ext cx="4062268" cy="2242353"/>
          </a:xfrm>
          <a:prstGeom prst="rect">
            <a:avLst/>
          </a:prstGeom>
          <a:ln w="28575">
            <a:solidFill>
              <a:schemeClr val="tx1"/>
            </a:solidFill>
          </a:ln>
        </p:spPr>
      </p:pic>
      <p:pic>
        <p:nvPicPr>
          <p:cNvPr id="11" name="Picture 10" descr="A person and a young person with their eyes closed&#10;&#10;Description automatically generated">
            <a:extLst>
              <a:ext uri="{FF2B5EF4-FFF2-40B4-BE49-F238E27FC236}">
                <a16:creationId xmlns:a16="http://schemas.microsoft.com/office/drawing/2014/main" id="{8F2E29E3-3DFF-84F8-F44D-0E1386C496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2713" y="4526339"/>
            <a:ext cx="3741069" cy="2242354"/>
          </a:xfrm>
          <a:prstGeom prst="rect">
            <a:avLst/>
          </a:prstGeom>
          <a:ln w="28575">
            <a:solidFill>
              <a:schemeClr val="tx1"/>
            </a:solidFill>
          </a:ln>
        </p:spPr>
      </p:pic>
    </p:spTree>
    <p:extLst>
      <p:ext uri="{BB962C8B-B14F-4D97-AF65-F5344CB8AC3E}">
        <p14:creationId xmlns:p14="http://schemas.microsoft.com/office/powerpoint/2010/main" val="37432425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308"/>
            <a:ext cx="9144000" cy="678444"/>
          </a:xfrm>
        </p:spPr>
        <p:txBody>
          <a:bodyPr>
            <a:normAutofit fontScale="90000"/>
          </a:bodyPr>
          <a:lstStyle/>
          <a:p>
            <a:r>
              <a:rPr lang="en-US" sz="4200" b="1" dirty="0">
                <a:solidFill>
                  <a:srgbClr val="005400"/>
                </a:solidFill>
                <a:latin typeface="Microsoft Sans Serif" panose="020B0604020202020204" pitchFamily="34" charset="0"/>
                <a:ea typeface="Microsoft Sans Serif" panose="020B0604020202020204" pitchFamily="34" charset="0"/>
                <a:cs typeface="Microsoft Sans Serif" panose="020B0604020202020204" pitchFamily="34" charset="0"/>
              </a:rPr>
              <a:t>What are the benefits of participation?</a:t>
            </a:r>
          </a:p>
        </p:txBody>
      </p:sp>
      <p:sp>
        <p:nvSpPr>
          <p:cNvPr id="4" name="Rectangle 3"/>
          <p:cNvSpPr/>
          <p:nvPr/>
        </p:nvSpPr>
        <p:spPr>
          <a:xfrm>
            <a:off x="0" y="4740956"/>
            <a:ext cx="9144000" cy="211704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ush Script MT" panose="03060802040406070304" pitchFamily="66" charset="0"/>
              </a:rPr>
              <a:t> </a:t>
            </a:r>
          </a:p>
        </p:txBody>
      </p:sp>
      <p:sp>
        <p:nvSpPr>
          <p:cNvPr id="7" name="TextBox 6"/>
          <p:cNvSpPr txBox="1"/>
          <p:nvPr/>
        </p:nvSpPr>
        <p:spPr>
          <a:xfrm>
            <a:off x="340743" y="831709"/>
            <a:ext cx="8462513" cy="3785652"/>
          </a:xfrm>
          <a:prstGeom prst="rect">
            <a:avLst/>
          </a:prstGeom>
          <a:noFill/>
        </p:spPr>
        <p:txBody>
          <a:bodyPr wrap="square" rtlCol="0">
            <a:spAutoFit/>
          </a:bodyPr>
          <a:lstStyle/>
          <a:p>
            <a:r>
              <a:rPr lang="en-US" sz="2000" dirty="0">
                <a:latin typeface="Aptos Narrow" panose="020B0004020202020204" pitchFamily="34" charset="0"/>
              </a:rPr>
              <a:t>When you contribute through the GCPECC campaign, you can be confident that:</a:t>
            </a:r>
          </a:p>
          <a:p>
            <a:endParaRPr lang="en-US" sz="2000" dirty="0">
              <a:latin typeface="Aptos Narrow" panose="020B0004020202020204" pitchFamily="34" charset="0"/>
            </a:endParaRPr>
          </a:p>
          <a:p>
            <a:pPr marL="342900" indent="-342900">
              <a:buFont typeface="Wingdings" panose="05000000000000000000" pitchFamily="2" charset="2"/>
              <a:buChar char="ü"/>
            </a:pPr>
            <a:r>
              <a:rPr lang="en-US" sz="2000" dirty="0">
                <a:latin typeface="Aptos Narrow" panose="020B0004020202020204" pitchFamily="34" charset="0"/>
              </a:rPr>
              <a:t>Your tax deductible gift goes SPECIFICALLY to the charity you designate – in other words, it goes to the charity you choose to receive your gift and nowhere else</a:t>
            </a:r>
          </a:p>
          <a:p>
            <a:pPr marL="342900" indent="-342900">
              <a:buFont typeface="Wingdings" panose="05000000000000000000" pitchFamily="2" charset="2"/>
              <a:buChar char="ü"/>
            </a:pPr>
            <a:r>
              <a:rPr lang="en-US" sz="2000" dirty="0">
                <a:latin typeface="Aptos Narrow" panose="020B0004020202020204" pitchFamily="34" charset="0"/>
              </a:rPr>
              <a:t>Donating via payroll deduction minimizes administrative costs to charities while maximizing your contribution (10% administrative cost)</a:t>
            </a:r>
          </a:p>
          <a:p>
            <a:pPr marL="342900" indent="-342900">
              <a:buFont typeface="Wingdings" panose="05000000000000000000" pitchFamily="2" charset="2"/>
              <a:buChar char="ü"/>
            </a:pPr>
            <a:r>
              <a:rPr lang="en-US" sz="2000" dirty="0">
                <a:latin typeface="Aptos Narrow" panose="020B0004020202020204" pitchFamily="34" charset="0"/>
              </a:rPr>
              <a:t>You can manage your own philanthropy – you know when deductions start and that you can end them at any time</a:t>
            </a:r>
          </a:p>
          <a:p>
            <a:pPr marL="342900" indent="-342900">
              <a:buFont typeface="Wingdings" panose="05000000000000000000" pitchFamily="2" charset="2"/>
              <a:buChar char="ü"/>
            </a:pPr>
            <a:r>
              <a:rPr lang="en-US" sz="2000" dirty="0">
                <a:latin typeface="Aptos Narrow" panose="020B0004020202020204" pitchFamily="34" charset="0"/>
              </a:rPr>
              <a:t>You can designate to as many charities participating in the GCPECC campaign as you wish, bearing in mind that </a:t>
            </a:r>
            <a:r>
              <a:rPr lang="en-US" sz="2000" b="1" dirty="0">
                <a:latin typeface="Aptos Narrow" panose="020B0004020202020204" pitchFamily="34" charset="0"/>
              </a:rPr>
              <a:t>each designation must be at least $52</a:t>
            </a:r>
          </a:p>
          <a:p>
            <a:pPr marL="342900" indent="-342900">
              <a:buFont typeface="Wingdings" panose="05000000000000000000" pitchFamily="2" charset="2"/>
              <a:buChar char="ü"/>
            </a:pPr>
            <a:r>
              <a:rPr lang="en-US" sz="2000" dirty="0">
                <a:latin typeface="Aptos Narrow" panose="020B0004020202020204" pitchFamily="34" charset="0"/>
              </a:rPr>
              <a:t>Giving is cost-effective and effortless!</a:t>
            </a:r>
          </a:p>
        </p:txBody>
      </p:sp>
      <p:pic>
        <p:nvPicPr>
          <p:cNvPr id="6" name="Picture 5"/>
          <p:cNvPicPr>
            <a:picLocks noChangeAspect="1"/>
          </p:cNvPicPr>
          <p:nvPr/>
        </p:nvPicPr>
        <p:blipFill>
          <a:blip r:embed="rId3"/>
          <a:stretch>
            <a:fillRect/>
          </a:stretch>
        </p:blipFill>
        <p:spPr>
          <a:xfrm>
            <a:off x="6918385" y="4917057"/>
            <a:ext cx="336430" cy="293298"/>
          </a:xfrm>
          <a:prstGeom prst="rect">
            <a:avLst/>
          </a:prstGeom>
        </p:spPr>
      </p:pic>
      <p:sp>
        <p:nvSpPr>
          <p:cNvPr id="5" name="Rectangle 4">
            <a:extLst>
              <a:ext uri="{FF2B5EF4-FFF2-40B4-BE49-F238E27FC236}">
                <a16:creationId xmlns:a16="http://schemas.microsoft.com/office/drawing/2014/main" id="{2B5D8DB5-6CE9-FAC9-A983-EF47D9BE6F4D}"/>
              </a:ext>
            </a:extLst>
          </p:cNvPr>
          <p:cNvSpPr/>
          <p:nvPr/>
        </p:nvSpPr>
        <p:spPr>
          <a:xfrm>
            <a:off x="0" y="4681318"/>
            <a:ext cx="9144000" cy="2211188"/>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pic>
        <p:nvPicPr>
          <p:cNvPr id="10" name="Picture 9">
            <a:extLst>
              <a:ext uri="{FF2B5EF4-FFF2-40B4-BE49-F238E27FC236}">
                <a16:creationId xmlns:a16="http://schemas.microsoft.com/office/drawing/2014/main" id="{A7ED882A-B126-F798-C546-495292E3F691}"/>
              </a:ext>
            </a:extLst>
          </p:cNvPr>
          <p:cNvPicPr>
            <a:picLocks noChangeAspect="1"/>
          </p:cNvPicPr>
          <p:nvPr/>
        </p:nvPicPr>
        <p:blipFill>
          <a:blip r:embed="rId5"/>
          <a:stretch>
            <a:fillRect/>
          </a:stretch>
        </p:blipFill>
        <p:spPr>
          <a:xfrm>
            <a:off x="140705" y="4813257"/>
            <a:ext cx="3018132" cy="1947310"/>
          </a:xfrm>
          <a:prstGeom prst="rect">
            <a:avLst/>
          </a:prstGeom>
          <a:ln w="28575">
            <a:solidFill>
              <a:schemeClr val="tx1"/>
            </a:solidFill>
          </a:ln>
        </p:spPr>
      </p:pic>
      <p:pic>
        <p:nvPicPr>
          <p:cNvPr id="14" name="Picture 13" descr="A group of people posing for a photo&#10;&#10;Description automatically generated">
            <a:extLst>
              <a:ext uri="{FF2B5EF4-FFF2-40B4-BE49-F238E27FC236}">
                <a16:creationId xmlns:a16="http://schemas.microsoft.com/office/drawing/2014/main" id="{A277DA43-4C96-36FB-07FF-DB31C7664A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6909" y="4813257"/>
            <a:ext cx="2687931" cy="1947310"/>
          </a:xfrm>
          <a:prstGeom prst="rect">
            <a:avLst/>
          </a:prstGeom>
          <a:ln w="28575">
            <a:solidFill>
              <a:schemeClr val="tx1"/>
            </a:solidFill>
          </a:ln>
        </p:spPr>
      </p:pic>
      <p:pic>
        <p:nvPicPr>
          <p:cNvPr id="16" name="Picture 15" descr="A logo for a race for the cure&#10;&#10;Description automatically generated">
            <a:extLst>
              <a:ext uri="{FF2B5EF4-FFF2-40B4-BE49-F238E27FC236}">
                <a16:creationId xmlns:a16="http://schemas.microsoft.com/office/drawing/2014/main" id="{9B89CA90-CA2D-C9C1-6DCF-626315B1F5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7563" y="4825821"/>
            <a:ext cx="2290619" cy="1947311"/>
          </a:xfrm>
          <a:prstGeom prst="rect">
            <a:avLst/>
          </a:prstGeom>
          <a:ln w="28575">
            <a:solidFill>
              <a:schemeClr val="tx1"/>
            </a:solidFill>
          </a:ln>
        </p:spPr>
      </p:pic>
    </p:spTree>
    <p:extLst>
      <p:ext uri="{BB962C8B-B14F-4D97-AF65-F5344CB8AC3E}">
        <p14:creationId xmlns:p14="http://schemas.microsoft.com/office/powerpoint/2010/main" val="394394881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65126"/>
            <a:ext cx="9144000" cy="575153"/>
          </a:xfrm>
        </p:spPr>
        <p:txBody>
          <a:bodyPr>
            <a:normAutofit fontScale="90000"/>
          </a:bodyPr>
          <a:lstStyle/>
          <a:p>
            <a:r>
              <a:rPr lang="en-US" b="1" dirty="0">
                <a:solidFill>
                  <a:schemeClr val="accent6">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GOALS FOR 2024</a:t>
            </a:r>
          </a:p>
        </p:txBody>
      </p:sp>
      <p:sp>
        <p:nvSpPr>
          <p:cNvPr id="4" name="Content Placeholder 7"/>
          <p:cNvSpPr txBox="1">
            <a:spLocks/>
          </p:cNvSpPr>
          <p:nvPr/>
        </p:nvSpPr>
        <p:spPr>
          <a:xfrm>
            <a:off x="548671" y="940278"/>
            <a:ext cx="8046658" cy="30356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 typeface="Wingdings" panose="05000000000000000000" pitchFamily="2" charset="2"/>
              <a:buChar char="ü"/>
            </a:pPr>
            <a:r>
              <a:rPr lang="en-US" sz="1800" b="1" dirty="0">
                <a:latin typeface="Aptos Narrow" panose="020B0004020202020204" pitchFamily="34" charset="0"/>
              </a:rPr>
              <a:t>ASK people to please give </a:t>
            </a:r>
            <a:r>
              <a:rPr lang="en-US" sz="1800" dirty="0">
                <a:latin typeface="Aptos Narrow" panose="020B0004020202020204" pitchFamily="34" charset="0"/>
              </a:rPr>
              <a:t>– it is typical for people to avoid making a commitment unless they are specifically ASKED and are given enough information to make their decision – the #1 reason people do not give is because they were not asked</a:t>
            </a:r>
          </a:p>
          <a:p>
            <a:pPr>
              <a:buClr>
                <a:schemeClr val="tx1"/>
              </a:buClr>
              <a:buFont typeface="Wingdings" panose="05000000000000000000" pitchFamily="2" charset="2"/>
              <a:buChar char="ü"/>
            </a:pPr>
            <a:r>
              <a:rPr lang="en-US" sz="1800" b="1" dirty="0">
                <a:latin typeface="Aptos Narrow" panose="020B0004020202020204" pitchFamily="34" charset="0"/>
              </a:rPr>
              <a:t>INCREASE PARTICIPATION </a:t>
            </a:r>
            <a:r>
              <a:rPr lang="en-US" sz="1800" dirty="0">
                <a:latin typeface="Aptos Narrow" panose="020B0004020202020204" pitchFamily="34" charset="0"/>
              </a:rPr>
              <a:t>– determine ways to reach out to all employees</a:t>
            </a:r>
          </a:p>
          <a:p>
            <a:pPr>
              <a:buClr>
                <a:schemeClr val="tx1"/>
              </a:buClr>
              <a:buFont typeface="Wingdings" panose="05000000000000000000" pitchFamily="2" charset="2"/>
              <a:buChar char="ü"/>
            </a:pPr>
            <a:r>
              <a:rPr lang="en-US" sz="1800" b="1" dirty="0">
                <a:latin typeface="Aptos Narrow" panose="020B0004020202020204" pitchFamily="34" charset="0"/>
              </a:rPr>
              <a:t>INCREASE THE CAMPAIGN’S AWARENESS</a:t>
            </a:r>
            <a:r>
              <a:rPr lang="en-US" sz="1800" dirty="0">
                <a:latin typeface="Aptos Narrow" panose="020B0004020202020204" pitchFamily="34" charset="0"/>
              </a:rPr>
              <a:t> – share information about all the different charities participating</a:t>
            </a:r>
          </a:p>
          <a:p>
            <a:pPr>
              <a:buClr>
                <a:schemeClr val="tx1"/>
              </a:buClr>
              <a:buFont typeface="Wingdings" panose="05000000000000000000" pitchFamily="2" charset="2"/>
              <a:buChar char="ü"/>
            </a:pPr>
            <a:r>
              <a:rPr lang="en-US" sz="1800" b="1" dirty="0">
                <a:latin typeface="Aptos Narrow" panose="020B0004020202020204" pitchFamily="34" charset="0"/>
              </a:rPr>
              <a:t>INCREASE VISIBILITY </a:t>
            </a:r>
            <a:r>
              <a:rPr lang="en-US" sz="1800" dirty="0">
                <a:latin typeface="Aptos Narrow" panose="020B0004020202020204" pitchFamily="34" charset="0"/>
              </a:rPr>
              <a:t>– consider email blasts and posters advertising the campaign</a:t>
            </a:r>
          </a:p>
          <a:p>
            <a:pPr>
              <a:buClr>
                <a:schemeClr val="tx1"/>
              </a:buClr>
              <a:buFont typeface="Wingdings" panose="05000000000000000000" pitchFamily="2" charset="2"/>
              <a:buChar char="ü"/>
            </a:pPr>
            <a:r>
              <a:rPr lang="en-US" sz="1800" dirty="0">
                <a:latin typeface="Aptos Narrow" panose="020B0004020202020204" pitchFamily="34" charset="0"/>
              </a:rPr>
              <a:t>Consider New Hire enrollment program</a:t>
            </a:r>
          </a:p>
          <a:p>
            <a:pPr marL="0" indent="0">
              <a:buClr>
                <a:schemeClr val="tx1"/>
              </a:buClr>
              <a:buNone/>
            </a:pPr>
            <a:endParaRPr lang="en-US" sz="1800" dirty="0"/>
          </a:p>
        </p:txBody>
      </p:sp>
      <p:sp>
        <p:nvSpPr>
          <p:cNvPr id="5" name="Text Box 2"/>
          <p:cNvSpPr txBox="1">
            <a:spLocks noChangeArrowheads="1"/>
          </p:cNvSpPr>
          <p:nvPr/>
        </p:nvSpPr>
        <p:spPr bwMode="auto">
          <a:xfrm>
            <a:off x="6098875" y="5227608"/>
            <a:ext cx="2984740" cy="163039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6" name="Picture 5" descr="C:\Users\lcheeseman\Pictures\localized logos 002.jpg"/>
          <p:cNvPicPr/>
          <p:nvPr/>
        </p:nvPicPr>
        <p:blipFill>
          <a:blip r:embed="rId2" cstate="print"/>
          <a:srcRect/>
          <a:stretch>
            <a:fillRect/>
          </a:stretch>
        </p:blipFill>
        <p:spPr bwMode="auto">
          <a:xfrm>
            <a:off x="6599209" y="5227609"/>
            <a:ext cx="1966822" cy="1491812"/>
          </a:xfrm>
          <a:prstGeom prst="rect">
            <a:avLst/>
          </a:prstGeom>
          <a:noFill/>
          <a:ln w="9525">
            <a:noFill/>
            <a:miter lim="800000"/>
            <a:headEnd/>
            <a:tailEnd/>
          </a:ln>
        </p:spPr>
      </p:pic>
      <p:sp>
        <p:nvSpPr>
          <p:cNvPr id="8" name="Rectangle 7"/>
          <p:cNvSpPr/>
          <p:nvPr/>
        </p:nvSpPr>
        <p:spPr>
          <a:xfrm>
            <a:off x="0" y="4114500"/>
            <a:ext cx="9144000" cy="27435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00EC8D5-8A3F-B623-A247-C0676220B1C4}"/>
              </a:ext>
            </a:extLst>
          </p:cNvPr>
          <p:cNvSpPr/>
          <p:nvPr/>
        </p:nvSpPr>
        <p:spPr>
          <a:xfrm>
            <a:off x="0" y="3851564"/>
            <a:ext cx="9144000" cy="304094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2A421A"/>
              </a:solidFill>
              <a:latin typeface="Forte" panose="03060902040502070203" pitchFamily="66" charset="0"/>
            </a:endParaRPr>
          </a:p>
        </p:txBody>
      </p:sp>
      <p:pic>
        <p:nvPicPr>
          <p:cNvPr id="12" name="Picture 11">
            <a:extLst>
              <a:ext uri="{FF2B5EF4-FFF2-40B4-BE49-F238E27FC236}">
                <a16:creationId xmlns:a16="http://schemas.microsoft.com/office/drawing/2014/main" id="{54135784-3E84-13A2-2B12-3EBFC55452A3}"/>
              </a:ext>
            </a:extLst>
          </p:cNvPr>
          <p:cNvPicPr>
            <a:picLocks noChangeAspect="1"/>
          </p:cNvPicPr>
          <p:nvPr/>
        </p:nvPicPr>
        <p:blipFill>
          <a:blip r:embed="rId5"/>
          <a:stretch>
            <a:fillRect/>
          </a:stretch>
        </p:blipFill>
        <p:spPr>
          <a:xfrm>
            <a:off x="430967" y="3975922"/>
            <a:ext cx="3568378" cy="2743499"/>
          </a:xfrm>
          <a:prstGeom prst="rect">
            <a:avLst/>
          </a:prstGeom>
          <a:ln w="28575">
            <a:solidFill>
              <a:schemeClr val="tx1"/>
            </a:solidFill>
          </a:ln>
        </p:spPr>
      </p:pic>
      <p:pic>
        <p:nvPicPr>
          <p:cNvPr id="15" name="Picture 14">
            <a:extLst>
              <a:ext uri="{FF2B5EF4-FFF2-40B4-BE49-F238E27FC236}">
                <a16:creationId xmlns:a16="http://schemas.microsoft.com/office/drawing/2014/main" id="{D4745DB4-BC20-D853-2E40-C65625DC9B1C}"/>
              </a:ext>
            </a:extLst>
          </p:cNvPr>
          <p:cNvPicPr>
            <a:picLocks noChangeAspect="1"/>
          </p:cNvPicPr>
          <p:nvPr/>
        </p:nvPicPr>
        <p:blipFill>
          <a:blip r:embed="rId6"/>
          <a:stretch>
            <a:fillRect/>
          </a:stretch>
        </p:blipFill>
        <p:spPr>
          <a:xfrm>
            <a:off x="5080321" y="3975922"/>
            <a:ext cx="3568378" cy="2743500"/>
          </a:xfrm>
          <a:prstGeom prst="rect">
            <a:avLst/>
          </a:prstGeom>
          <a:ln w="28575">
            <a:solidFill>
              <a:schemeClr val="tx1"/>
            </a:solidFill>
          </a:ln>
        </p:spPr>
      </p:pic>
    </p:spTree>
    <p:extLst>
      <p:ext uri="{BB962C8B-B14F-4D97-AF65-F5344CB8AC3E}">
        <p14:creationId xmlns:p14="http://schemas.microsoft.com/office/powerpoint/2010/main" val="3080072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10350</TotalTime>
  <Words>1881</Words>
  <Application>Microsoft Office PowerPoint</Application>
  <PresentationFormat>On-screen Show (4:3)</PresentationFormat>
  <Paragraphs>120</Paragraphs>
  <Slides>32</Slides>
  <Notes>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32</vt:i4>
      </vt:variant>
    </vt:vector>
  </HeadingPairs>
  <TitlesOfParts>
    <vt:vector size="50" baseType="lpstr">
      <vt:lpstr>Abadi Extra Light</vt:lpstr>
      <vt:lpstr>Aptos Narrow</vt:lpstr>
      <vt:lpstr>Arial</vt:lpstr>
      <vt:lpstr>Arial Rounded MT Bold</vt:lpstr>
      <vt:lpstr>Bahnschrift Light</vt:lpstr>
      <vt:lpstr>Brush Script MT</vt:lpstr>
      <vt:lpstr>Calibri</vt:lpstr>
      <vt:lpstr>Calibri Light</vt:lpstr>
      <vt:lpstr>Forte</vt:lpstr>
      <vt:lpstr>Freestyle Script</vt:lpstr>
      <vt:lpstr>Microsoft Sans Serif</vt:lpstr>
      <vt:lpstr>Monotype Corsiva</vt:lpstr>
      <vt:lpstr>MS Reference Sans Serif</vt:lpstr>
      <vt:lpstr>Tempus Sans ITC</vt:lpstr>
      <vt:lpstr>Times New Roman</vt:lpstr>
      <vt:lpstr>Vivaldi</vt:lpstr>
      <vt:lpstr>Wingdings</vt:lpstr>
      <vt:lpstr>Office Theme</vt:lpstr>
      <vt:lpstr>GCPECC Best Practices Campaign 2024</vt:lpstr>
      <vt:lpstr>PowerPoint Presentation</vt:lpstr>
      <vt:lpstr>I am honored to work with Commissioner Denice DiCarlo this year, who serves as the Chair for the Gloucester County Public Employees Charitable Campaign (GCPECC).  For Campaign 2023, the GCPECC raised $72,094 for the numerous charities that help our communities grow stronger and more resilient. We hope that for Campaign 2024, giving levels will be even better so that many more charities will benefit from your generosity.  </vt:lpstr>
      <vt:lpstr>What is the GCPECC?</vt:lpstr>
      <vt:lpstr>PowerPoint Presentation</vt:lpstr>
      <vt:lpstr>Why have a workplace campaign?</vt:lpstr>
      <vt:lpstr>Why give? Where do my contributions go?</vt:lpstr>
      <vt:lpstr>What are the benefits of participation?</vt:lpstr>
      <vt:lpstr>GOALS FOR 2024</vt:lpstr>
      <vt:lpstr>The Employee Campaign Manager (ECM) is Responsible for:</vt:lpstr>
      <vt:lpstr>Important First Steps</vt:lpstr>
      <vt:lpstr>A Checklist for  a Fun and Successful Campaign </vt:lpstr>
      <vt:lpstr>PowerPoint Presentation</vt:lpstr>
      <vt:lpstr>During the Campaign</vt:lpstr>
      <vt:lpstr>Wrapping up the Campaign</vt:lpstr>
      <vt:lpstr>And the most important  “Best Practice” of all….  SAY “THANK YOU”!</vt:lpstr>
      <vt:lpstr>Some Ideas for Thanking Donors, Committee Members,  and All Those Who Helped With the Campaign</vt:lpstr>
      <vt:lpstr>                        2024 GCPECC Brochure, Part 1  </vt:lpstr>
      <vt:lpstr>PowerPoint Presentation</vt:lpstr>
      <vt:lpstr>2024 Gloucester County Public Employees Charitable Campaign Roster of Charities</vt:lpstr>
      <vt:lpstr>2024 United Way of Gloucester County Brochure</vt:lpstr>
      <vt:lpstr>Thanks for Giving Raffle Form</vt:lpstr>
      <vt:lpstr>PowerPoint Presentation</vt:lpstr>
      <vt:lpstr>PowerPoint Presentation</vt:lpstr>
      <vt:lpstr>PowerPoint Presentation</vt:lpstr>
      <vt:lpstr>Campaign Envelope       Pledge Form              </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Ford</dc:creator>
  <cp:lastModifiedBy>Linda Chesseman</cp:lastModifiedBy>
  <cp:revision>408</cp:revision>
  <cp:lastPrinted>2024-10-11T17:59:45Z</cp:lastPrinted>
  <dcterms:created xsi:type="dcterms:W3CDTF">2017-08-11T17:05:22Z</dcterms:created>
  <dcterms:modified xsi:type="dcterms:W3CDTF">2024-10-11T18:00:27Z</dcterms:modified>
</cp:coreProperties>
</file>