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314" r:id="rId2"/>
    <p:sldId id="311" r:id="rId3"/>
    <p:sldId id="260" r:id="rId4"/>
    <p:sldId id="261" r:id="rId5"/>
    <p:sldId id="275" r:id="rId6"/>
    <p:sldId id="321" r:id="rId7"/>
    <p:sldId id="322" r:id="rId8"/>
    <p:sldId id="323" r:id="rId9"/>
    <p:sldId id="324" r:id="rId10"/>
    <p:sldId id="301" r:id="rId11"/>
    <p:sldId id="325" r:id="rId12"/>
    <p:sldId id="326" r:id="rId13"/>
    <p:sldId id="327" r:id="rId14"/>
    <p:sldId id="328" r:id="rId15"/>
    <p:sldId id="329" r:id="rId16"/>
    <p:sldId id="336" r:id="rId17"/>
    <p:sldId id="331" r:id="rId18"/>
    <p:sldId id="332" r:id="rId19"/>
    <p:sldId id="333" r:id="rId20"/>
    <p:sldId id="337" r:id="rId21"/>
    <p:sldId id="309" r:id="rId22"/>
    <p:sldId id="316" r:id="rId23"/>
    <p:sldId id="306" r:id="rId24"/>
    <p:sldId id="286" r:id="rId25"/>
    <p:sldId id="340" r:id="rId26"/>
    <p:sldId id="317" r:id="rId27"/>
    <p:sldId id="339" r:id="rId28"/>
    <p:sldId id="320" r:id="rId29"/>
    <p:sldId id="293" r:id="rId3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cheeseman" initials="l" lastIdx="1" clrIdx="0">
    <p:extLst>
      <p:ext uri="{19B8F6BF-5375-455C-9EA6-DF929625EA0E}">
        <p15:presenceInfo xmlns:p15="http://schemas.microsoft.com/office/powerpoint/2012/main" userId="lcheesem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0000"/>
    <a:srgbClr val="81D5FF"/>
    <a:srgbClr val="004386"/>
    <a:srgbClr val="0056AC"/>
    <a:srgbClr val="0066CC"/>
    <a:srgbClr val="0000FF"/>
    <a:srgbClr val="75D1FF"/>
    <a:srgbClr val="800000"/>
    <a:srgbClr val="660033"/>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033" autoAdjust="0"/>
  </p:normalViewPr>
  <p:slideViewPr>
    <p:cSldViewPr snapToGrid="0">
      <p:cViewPr varScale="1">
        <p:scale>
          <a:sx n="82" d="100"/>
          <a:sy n="82" d="100"/>
        </p:scale>
        <p:origin x="150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image" Target="../media/image5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60.jpeg"/><Relationship Id="rId1" Type="http://schemas.openxmlformats.org/officeDocument/2006/relationships/image" Target="../media/image61.jpe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689477-333E-44F4-ADBE-4D950397567D}" type="doc">
      <dgm:prSet loTypeId="urn:microsoft.com/office/officeart/2011/layout/Picture Frame" loCatId="picture" qsTypeId="urn:microsoft.com/office/officeart/2005/8/quickstyle/simple1#1" qsCatId="simple" csTypeId="urn:microsoft.com/office/officeart/2005/8/colors/colorful1#1" csCatId="colorful" phldr="1"/>
      <dgm:spPr/>
      <dgm:t>
        <a:bodyPr/>
        <a:lstStyle/>
        <a:p>
          <a:endParaRPr lang="en-US"/>
        </a:p>
      </dgm:t>
    </dgm:pt>
    <dgm:pt modelId="{09A25AAF-2F81-49BC-93BB-7DE617AD251B}">
      <dgm:prSet phldrT="[Text]"/>
      <dgm:spPr/>
      <dgm:t>
        <a:bodyPr/>
        <a:lstStyle/>
        <a:p>
          <a:r>
            <a:rPr lang="en-US" b="1" dirty="0">
              <a:solidFill>
                <a:srgbClr val="800000"/>
              </a:solidFill>
              <a:latin typeface="Viner Hand ITC" panose="03070502030502020203" pitchFamily="66" charset="0"/>
            </a:rPr>
            <a:t>Give</a:t>
          </a:r>
        </a:p>
      </dgm:t>
    </dgm:pt>
    <dgm:pt modelId="{0EDF0001-C086-43F6-8BB0-E7EA14C259FF}" type="parTrans" cxnId="{455BDBC0-B644-43C7-BB3A-54D340CE1284}">
      <dgm:prSet/>
      <dgm:spPr/>
      <dgm:t>
        <a:bodyPr/>
        <a:lstStyle/>
        <a:p>
          <a:endParaRPr lang="en-US"/>
        </a:p>
      </dgm:t>
    </dgm:pt>
    <dgm:pt modelId="{98E3A69C-F7D4-41B7-B137-957CEFD1CFDB}" type="sibTrans" cxnId="{455BDBC0-B644-43C7-BB3A-54D340CE1284}">
      <dgm:prSet/>
      <dgm:spPr/>
      <dgm:t>
        <a:bodyPr/>
        <a:lstStyle/>
        <a:p>
          <a:endParaRPr lang="en-US"/>
        </a:p>
      </dgm:t>
    </dgm:pt>
    <dgm:pt modelId="{8F8923A9-1DD2-4945-9D75-C088636915B5}">
      <dgm:prSet phldrT="[Text]"/>
      <dgm:spPr/>
      <dgm:t>
        <a:bodyPr/>
        <a:lstStyle/>
        <a:p>
          <a:r>
            <a:rPr lang="en-US" b="1" dirty="0">
              <a:solidFill>
                <a:srgbClr val="800000"/>
              </a:solidFill>
              <a:latin typeface="Viner Hand ITC" panose="03070502030502020203" pitchFamily="66" charset="0"/>
            </a:rPr>
            <a:t>Advocate</a:t>
          </a:r>
        </a:p>
      </dgm:t>
    </dgm:pt>
    <dgm:pt modelId="{72602B7D-EFE8-48C0-B00C-5FD44570FDE0}" type="parTrans" cxnId="{81BEE61B-DC97-4A83-8C07-089AF820A03B}">
      <dgm:prSet/>
      <dgm:spPr/>
      <dgm:t>
        <a:bodyPr/>
        <a:lstStyle/>
        <a:p>
          <a:endParaRPr lang="en-US"/>
        </a:p>
      </dgm:t>
    </dgm:pt>
    <dgm:pt modelId="{9CB381C9-2710-45AC-9DCF-30FEBB7F2093}" type="sibTrans" cxnId="{81BEE61B-DC97-4A83-8C07-089AF820A03B}">
      <dgm:prSet/>
      <dgm:spPr/>
      <dgm:t>
        <a:bodyPr/>
        <a:lstStyle/>
        <a:p>
          <a:endParaRPr lang="en-US"/>
        </a:p>
      </dgm:t>
    </dgm:pt>
    <dgm:pt modelId="{91EE6528-E510-4A22-ADAF-A6D4ED1A738D}">
      <dgm:prSet phldrT="[Text]"/>
      <dgm:spPr/>
      <dgm:t>
        <a:bodyPr/>
        <a:lstStyle/>
        <a:p>
          <a:r>
            <a:rPr lang="en-US" b="1" dirty="0">
              <a:solidFill>
                <a:srgbClr val="800000"/>
              </a:solidFill>
              <a:latin typeface="Viner Hand ITC" panose="03070502030502020203" pitchFamily="66" charset="0"/>
            </a:rPr>
            <a:t>Volunteer</a:t>
          </a:r>
        </a:p>
      </dgm:t>
    </dgm:pt>
    <dgm:pt modelId="{393E9FE5-9CB1-47B6-816C-0355082FCA5B}" type="parTrans" cxnId="{CDEAB224-E2DC-42D6-836A-E65B126B7DBD}">
      <dgm:prSet/>
      <dgm:spPr/>
      <dgm:t>
        <a:bodyPr/>
        <a:lstStyle/>
        <a:p>
          <a:endParaRPr lang="en-US"/>
        </a:p>
      </dgm:t>
    </dgm:pt>
    <dgm:pt modelId="{BF14CA8E-91C7-40EF-90EB-4A7ABFBDC96B}" type="sibTrans" cxnId="{CDEAB224-E2DC-42D6-836A-E65B126B7DBD}">
      <dgm:prSet/>
      <dgm:spPr/>
      <dgm:t>
        <a:bodyPr/>
        <a:lstStyle/>
        <a:p>
          <a:endParaRPr lang="en-US"/>
        </a:p>
      </dgm:t>
    </dgm:pt>
    <dgm:pt modelId="{C80D56A9-7558-4817-A628-A7C49EEC9CDB}" type="pres">
      <dgm:prSet presAssocID="{F0689477-333E-44F4-ADBE-4D950397567D}" presName="Name0" presStyleCnt="0">
        <dgm:presLayoutVars>
          <dgm:chMax/>
          <dgm:chPref/>
          <dgm:dir/>
        </dgm:presLayoutVars>
      </dgm:prSet>
      <dgm:spPr/>
    </dgm:pt>
    <dgm:pt modelId="{BACACC0B-40FB-457F-8B14-A116F0BE3BBB}" type="pres">
      <dgm:prSet presAssocID="{09A25AAF-2F81-49BC-93BB-7DE617AD251B}" presName="composite" presStyleCnt="0"/>
      <dgm:spPr/>
    </dgm:pt>
    <dgm:pt modelId="{4DD2D9B6-C1FB-4DFD-AEEA-882E8A5D9A4B}" type="pres">
      <dgm:prSet presAssocID="{09A25AAF-2F81-49BC-93BB-7DE617AD251B}" presName="ParentText" presStyleLbl="revTx" presStyleIdx="0" presStyleCnt="3">
        <dgm:presLayoutVars>
          <dgm:chMax val="0"/>
          <dgm:chPref val="0"/>
          <dgm:bulletEnabled val="1"/>
        </dgm:presLayoutVars>
      </dgm:prSet>
      <dgm:spPr/>
    </dgm:pt>
    <dgm:pt modelId="{0B555030-784F-432C-9C38-97F72714271D}" type="pres">
      <dgm:prSet presAssocID="{09A25AAF-2F81-49BC-93BB-7DE617AD251B}" presName="Accent1" presStyleLbl="parChTrans1D1" presStyleIdx="0" presStyleCnt="3"/>
      <dgm:spPr/>
    </dgm:pt>
    <dgm:pt modelId="{C6720273-3008-4AA6-B911-867F72BE038C}" type="pres">
      <dgm:prSet presAssocID="{09A25AAF-2F81-49BC-93BB-7DE617AD251B}" presName="Image" presStyleLbl="alignImgPlace1" presStyleIdx="0" presStyleCnt="3" custScaleX="73828" custScaleY="111464"/>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4000" b="-4000"/>
          </a:stretch>
        </a:blipFill>
      </dgm:spPr>
    </dgm:pt>
    <dgm:pt modelId="{34B5A8E6-2E65-4DB1-80AE-EC065323B74C}" type="pres">
      <dgm:prSet presAssocID="{98E3A69C-F7D4-41B7-B137-957CEFD1CFDB}" presName="sibTrans" presStyleCnt="0"/>
      <dgm:spPr/>
    </dgm:pt>
    <dgm:pt modelId="{E9243550-29D0-47FA-A755-D368E88278F1}" type="pres">
      <dgm:prSet presAssocID="{8F8923A9-1DD2-4945-9D75-C088636915B5}" presName="composite" presStyleCnt="0"/>
      <dgm:spPr/>
    </dgm:pt>
    <dgm:pt modelId="{45B70E8C-A582-45B2-AFB7-D111789FD41E}" type="pres">
      <dgm:prSet presAssocID="{8F8923A9-1DD2-4945-9D75-C088636915B5}" presName="ParentText" presStyleLbl="revTx" presStyleIdx="1" presStyleCnt="3">
        <dgm:presLayoutVars>
          <dgm:chMax val="0"/>
          <dgm:chPref val="0"/>
          <dgm:bulletEnabled val="1"/>
        </dgm:presLayoutVars>
      </dgm:prSet>
      <dgm:spPr/>
    </dgm:pt>
    <dgm:pt modelId="{024BCA01-2A72-4BC5-B3CD-2FA83C74D340}" type="pres">
      <dgm:prSet presAssocID="{8F8923A9-1DD2-4945-9D75-C088636915B5}" presName="Accent1" presStyleLbl="parChTrans1D1" presStyleIdx="1" presStyleCnt="3"/>
      <dgm:spPr/>
    </dgm:pt>
    <dgm:pt modelId="{4C437086-7DC8-4DE0-AEBA-F1D2DB540960}" type="pres">
      <dgm:prSet presAssocID="{8F8923A9-1DD2-4945-9D75-C088636915B5}" presName="Image" presStyleLbl="alignImgPlace1" presStyleIdx="1" presStyleCnt="3" custScaleX="74711" custScaleY="106626"/>
      <dgm:spPr>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9000" r="-9000"/>
          </a:stretch>
        </a:blipFill>
      </dgm:spPr>
    </dgm:pt>
    <dgm:pt modelId="{9C39987A-C5E2-49C4-BF3D-BD550FBB4E30}" type="pres">
      <dgm:prSet presAssocID="{9CB381C9-2710-45AC-9DCF-30FEBB7F2093}" presName="sibTrans" presStyleCnt="0"/>
      <dgm:spPr/>
    </dgm:pt>
    <dgm:pt modelId="{8DC62D06-A55C-41D3-8562-9A38FC4DB4F6}" type="pres">
      <dgm:prSet presAssocID="{91EE6528-E510-4A22-ADAF-A6D4ED1A738D}" presName="composite" presStyleCnt="0"/>
      <dgm:spPr/>
    </dgm:pt>
    <dgm:pt modelId="{1512B8B3-6BD9-468C-94A1-46D3E4D05C48}" type="pres">
      <dgm:prSet presAssocID="{91EE6528-E510-4A22-ADAF-A6D4ED1A738D}" presName="ParentText" presStyleLbl="revTx" presStyleIdx="2" presStyleCnt="3">
        <dgm:presLayoutVars>
          <dgm:chMax val="0"/>
          <dgm:chPref val="0"/>
          <dgm:bulletEnabled val="1"/>
        </dgm:presLayoutVars>
      </dgm:prSet>
      <dgm:spPr/>
    </dgm:pt>
    <dgm:pt modelId="{062C0F85-53BA-413D-BE6C-1025DD29499E}" type="pres">
      <dgm:prSet presAssocID="{91EE6528-E510-4A22-ADAF-A6D4ED1A738D}" presName="Accent1" presStyleLbl="parChTrans1D1" presStyleIdx="2" presStyleCnt="3"/>
      <dgm:spPr/>
    </dgm:pt>
    <dgm:pt modelId="{3B29C808-5A18-4C43-AE8C-B7250A75544E}" type="pres">
      <dgm:prSet presAssocID="{91EE6528-E510-4A22-ADAF-A6D4ED1A738D}" presName="Image" presStyleLbl="alignImgPlace1" presStyleIdx="2" presStyleCnt="3" custScaleX="74458"/>
      <dgm:spPr>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19000" r="-19000"/>
          </a:stretch>
        </a:blipFill>
      </dgm:spPr>
    </dgm:pt>
  </dgm:ptLst>
  <dgm:cxnLst>
    <dgm:cxn modelId="{81BEE61B-DC97-4A83-8C07-089AF820A03B}" srcId="{F0689477-333E-44F4-ADBE-4D950397567D}" destId="{8F8923A9-1DD2-4945-9D75-C088636915B5}" srcOrd="1" destOrd="0" parTransId="{72602B7D-EFE8-48C0-B00C-5FD44570FDE0}" sibTransId="{9CB381C9-2710-45AC-9DCF-30FEBB7F2093}"/>
    <dgm:cxn modelId="{CDEAB224-E2DC-42D6-836A-E65B126B7DBD}" srcId="{F0689477-333E-44F4-ADBE-4D950397567D}" destId="{91EE6528-E510-4A22-ADAF-A6D4ED1A738D}" srcOrd="2" destOrd="0" parTransId="{393E9FE5-9CB1-47B6-816C-0355082FCA5B}" sibTransId="{BF14CA8E-91C7-40EF-90EB-4A7ABFBDC96B}"/>
    <dgm:cxn modelId="{CA35C86F-03EC-4E87-8936-6416515A21AC}" type="presOf" srcId="{91EE6528-E510-4A22-ADAF-A6D4ED1A738D}" destId="{1512B8B3-6BD9-468C-94A1-46D3E4D05C48}" srcOrd="0" destOrd="0" presId="urn:microsoft.com/office/officeart/2011/layout/Picture Frame"/>
    <dgm:cxn modelId="{455BDBC0-B644-43C7-BB3A-54D340CE1284}" srcId="{F0689477-333E-44F4-ADBE-4D950397567D}" destId="{09A25AAF-2F81-49BC-93BB-7DE617AD251B}" srcOrd="0" destOrd="0" parTransId="{0EDF0001-C086-43F6-8BB0-E7EA14C259FF}" sibTransId="{98E3A69C-F7D4-41B7-B137-957CEFD1CFDB}"/>
    <dgm:cxn modelId="{0DAA3CD0-A610-4231-8D1D-84090437A77F}" type="presOf" srcId="{8F8923A9-1DD2-4945-9D75-C088636915B5}" destId="{45B70E8C-A582-45B2-AFB7-D111789FD41E}" srcOrd="0" destOrd="0" presId="urn:microsoft.com/office/officeart/2011/layout/Picture Frame"/>
    <dgm:cxn modelId="{DD3D92ED-A05C-41BE-BDCD-25678C5C9496}" type="presOf" srcId="{09A25AAF-2F81-49BC-93BB-7DE617AD251B}" destId="{4DD2D9B6-C1FB-4DFD-AEEA-882E8A5D9A4B}" srcOrd="0" destOrd="0" presId="urn:microsoft.com/office/officeart/2011/layout/Picture Frame"/>
    <dgm:cxn modelId="{544571F1-532F-4891-854D-23163B991CC5}" type="presOf" srcId="{F0689477-333E-44F4-ADBE-4D950397567D}" destId="{C80D56A9-7558-4817-A628-A7C49EEC9CDB}" srcOrd="0" destOrd="0" presId="urn:microsoft.com/office/officeart/2011/layout/Picture Frame"/>
    <dgm:cxn modelId="{61DCD2BF-FBEF-4B7B-B90E-B2B2B89255AF}" type="presParOf" srcId="{C80D56A9-7558-4817-A628-A7C49EEC9CDB}" destId="{BACACC0B-40FB-457F-8B14-A116F0BE3BBB}" srcOrd="0" destOrd="0" presId="urn:microsoft.com/office/officeart/2011/layout/Picture Frame"/>
    <dgm:cxn modelId="{E3923842-09CF-4964-8E0D-8BAB665A188D}" type="presParOf" srcId="{BACACC0B-40FB-457F-8B14-A116F0BE3BBB}" destId="{4DD2D9B6-C1FB-4DFD-AEEA-882E8A5D9A4B}" srcOrd="0" destOrd="0" presId="urn:microsoft.com/office/officeart/2011/layout/Picture Frame"/>
    <dgm:cxn modelId="{702F0A53-5C91-4F70-B349-68E211E985C7}" type="presParOf" srcId="{BACACC0B-40FB-457F-8B14-A116F0BE3BBB}" destId="{0B555030-784F-432C-9C38-97F72714271D}" srcOrd="1" destOrd="0" presId="urn:microsoft.com/office/officeart/2011/layout/Picture Frame"/>
    <dgm:cxn modelId="{8B62ABF0-D679-4808-8169-E68C421E9BB2}" type="presParOf" srcId="{BACACC0B-40FB-457F-8B14-A116F0BE3BBB}" destId="{C6720273-3008-4AA6-B911-867F72BE038C}" srcOrd="2" destOrd="0" presId="urn:microsoft.com/office/officeart/2011/layout/Picture Frame"/>
    <dgm:cxn modelId="{9174DA92-22CE-474B-970E-FE9A48982B30}" type="presParOf" srcId="{C80D56A9-7558-4817-A628-A7C49EEC9CDB}" destId="{34B5A8E6-2E65-4DB1-80AE-EC065323B74C}" srcOrd="1" destOrd="0" presId="urn:microsoft.com/office/officeart/2011/layout/Picture Frame"/>
    <dgm:cxn modelId="{A6B3840C-BAFD-4C0B-A865-A5A222BCC87E}" type="presParOf" srcId="{C80D56A9-7558-4817-A628-A7C49EEC9CDB}" destId="{E9243550-29D0-47FA-A755-D368E88278F1}" srcOrd="2" destOrd="0" presId="urn:microsoft.com/office/officeart/2011/layout/Picture Frame"/>
    <dgm:cxn modelId="{7F0F31AC-22F0-4E5E-90FE-A2975810D7F2}" type="presParOf" srcId="{E9243550-29D0-47FA-A755-D368E88278F1}" destId="{45B70E8C-A582-45B2-AFB7-D111789FD41E}" srcOrd="0" destOrd="0" presId="urn:microsoft.com/office/officeart/2011/layout/Picture Frame"/>
    <dgm:cxn modelId="{C68D4277-0EC9-425D-B463-A420B78BF4B3}" type="presParOf" srcId="{E9243550-29D0-47FA-A755-D368E88278F1}" destId="{024BCA01-2A72-4BC5-B3CD-2FA83C74D340}" srcOrd="1" destOrd="0" presId="urn:microsoft.com/office/officeart/2011/layout/Picture Frame"/>
    <dgm:cxn modelId="{99C9C1DD-C699-4DFE-B453-25C609822193}" type="presParOf" srcId="{E9243550-29D0-47FA-A755-D368E88278F1}" destId="{4C437086-7DC8-4DE0-AEBA-F1D2DB540960}" srcOrd="2" destOrd="0" presId="urn:microsoft.com/office/officeart/2011/layout/Picture Frame"/>
    <dgm:cxn modelId="{AD11AC1E-A6E2-47A5-8319-517FC61B9958}" type="presParOf" srcId="{C80D56A9-7558-4817-A628-A7C49EEC9CDB}" destId="{9C39987A-C5E2-49C4-BF3D-BD550FBB4E30}" srcOrd="3" destOrd="0" presId="urn:microsoft.com/office/officeart/2011/layout/Picture Frame"/>
    <dgm:cxn modelId="{A7D94B82-0279-4865-97DB-ACDCA2CC3C42}" type="presParOf" srcId="{C80D56A9-7558-4817-A628-A7C49EEC9CDB}" destId="{8DC62D06-A55C-41D3-8562-9A38FC4DB4F6}" srcOrd="4" destOrd="0" presId="urn:microsoft.com/office/officeart/2011/layout/Picture Frame"/>
    <dgm:cxn modelId="{0DED2D7C-F23B-491F-A820-CDB8904A9B50}" type="presParOf" srcId="{8DC62D06-A55C-41D3-8562-9A38FC4DB4F6}" destId="{1512B8B3-6BD9-468C-94A1-46D3E4D05C48}" srcOrd="0" destOrd="0" presId="urn:microsoft.com/office/officeart/2011/layout/Picture Frame"/>
    <dgm:cxn modelId="{9F417AAF-F95A-4EA0-AA38-9D2A1E18985E}" type="presParOf" srcId="{8DC62D06-A55C-41D3-8562-9A38FC4DB4F6}" destId="{062C0F85-53BA-413D-BE6C-1025DD29499E}" srcOrd="1" destOrd="0" presId="urn:microsoft.com/office/officeart/2011/layout/Picture Frame"/>
    <dgm:cxn modelId="{F0881317-596F-4B66-A53D-63B2E8134654}" type="presParOf" srcId="{8DC62D06-A55C-41D3-8562-9A38FC4DB4F6}" destId="{3B29C808-5A18-4C43-AE8C-B7250A75544E}" srcOrd="2" destOrd="0" presId="urn:microsoft.com/office/officeart/2011/layout/Picture Frame"/>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9C808-5A18-4C43-AE8C-B7250A75544E}">
      <dsp:nvSpPr>
        <dsp:cNvPr id="0" name=""/>
        <dsp:cNvSpPr/>
      </dsp:nvSpPr>
      <dsp:spPr>
        <a:xfrm>
          <a:off x="1185863" y="3908070"/>
          <a:ext cx="1696009" cy="1406077"/>
        </a:xfrm>
        <a:prstGeom prst="rect">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9000" r="-1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437086-7DC8-4DE0-AEBA-F1D2DB540960}">
      <dsp:nvSpPr>
        <dsp:cNvPr id="0" name=""/>
        <dsp:cNvSpPr/>
      </dsp:nvSpPr>
      <dsp:spPr>
        <a:xfrm>
          <a:off x="1182981" y="1971472"/>
          <a:ext cx="1701772" cy="1499244"/>
        </a:xfrm>
        <a:prstGeom prst="rect">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9000" r="-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720273-3008-4AA6-B911-867F72BE038C}">
      <dsp:nvSpPr>
        <dsp:cNvPr id="0" name=""/>
        <dsp:cNvSpPr/>
      </dsp:nvSpPr>
      <dsp:spPr>
        <a:xfrm>
          <a:off x="1193038" y="860"/>
          <a:ext cx="1681659" cy="1567270"/>
        </a:xfrm>
        <a:prstGeom prst="rect">
          <a:avLst/>
        </a:prstGeom>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D2D9B6-C1FB-4DFD-AEEA-882E8A5D9A4B}">
      <dsp:nvSpPr>
        <dsp:cNvPr id="0" name=""/>
        <dsp:cNvSpPr/>
      </dsp:nvSpPr>
      <dsp:spPr>
        <a:xfrm>
          <a:off x="717973" y="1479312"/>
          <a:ext cx="2273142" cy="240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0" rIns="45720" bIns="0" numCol="1" spcCol="1270" anchor="b" anchorCtr="0">
          <a:noAutofit/>
        </a:bodyPr>
        <a:lstStyle/>
        <a:p>
          <a:pPr marL="0" lvl="0" indent="0" algn="l" defTabSz="533400">
            <a:lnSpc>
              <a:spcPct val="90000"/>
            </a:lnSpc>
            <a:spcBef>
              <a:spcPct val="0"/>
            </a:spcBef>
            <a:spcAft>
              <a:spcPct val="35000"/>
            </a:spcAft>
            <a:buNone/>
          </a:pPr>
          <a:r>
            <a:rPr lang="en-US" sz="1200" b="1" kern="1200" dirty="0">
              <a:solidFill>
                <a:srgbClr val="800000"/>
              </a:solidFill>
              <a:latin typeface="Viner Hand ITC" panose="03070502030502020203" pitchFamily="66" charset="0"/>
            </a:rPr>
            <a:t>Give</a:t>
          </a:r>
        </a:p>
      </dsp:txBody>
      <dsp:txXfrm>
        <a:off x="717973" y="1479312"/>
        <a:ext cx="2273142" cy="240595"/>
      </dsp:txXfrm>
    </dsp:sp>
    <dsp:sp modelId="{0B555030-784F-432C-9C38-97F72714271D}">
      <dsp:nvSpPr>
        <dsp:cNvPr id="0" name=""/>
        <dsp:cNvSpPr/>
      </dsp:nvSpPr>
      <dsp:spPr>
        <a:xfrm>
          <a:off x="717973" y="263013"/>
          <a:ext cx="2277070" cy="1462978"/>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B70E8C-A582-45B2-AFB7-D111789FD41E}">
      <dsp:nvSpPr>
        <dsp:cNvPr id="0" name=""/>
        <dsp:cNvSpPr/>
      </dsp:nvSpPr>
      <dsp:spPr>
        <a:xfrm>
          <a:off x="717973" y="3415910"/>
          <a:ext cx="2273142" cy="240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0" rIns="45720" bIns="0" numCol="1" spcCol="1270" anchor="b" anchorCtr="0">
          <a:noAutofit/>
        </a:bodyPr>
        <a:lstStyle/>
        <a:p>
          <a:pPr marL="0" lvl="0" indent="0" algn="l" defTabSz="533400">
            <a:lnSpc>
              <a:spcPct val="90000"/>
            </a:lnSpc>
            <a:spcBef>
              <a:spcPct val="0"/>
            </a:spcBef>
            <a:spcAft>
              <a:spcPct val="35000"/>
            </a:spcAft>
            <a:buNone/>
          </a:pPr>
          <a:r>
            <a:rPr lang="en-US" sz="1200" b="1" kern="1200" dirty="0">
              <a:solidFill>
                <a:srgbClr val="800000"/>
              </a:solidFill>
              <a:latin typeface="Viner Hand ITC" panose="03070502030502020203" pitchFamily="66" charset="0"/>
            </a:rPr>
            <a:t>Advocate</a:t>
          </a:r>
        </a:p>
      </dsp:txBody>
      <dsp:txXfrm>
        <a:off x="717973" y="3415910"/>
        <a:ext cx="2273142" cy="240595"/>
      </dsp:txXfrm>
    </dsp:sp>
    <dsp:sp modelId="{024BCA01-2A72-4BC5-B3CD-2FA83C74D340}">
      <dsp:nvSpPr>
        <dsp:cNvPr id="0" name=""/>
        <dsp:cNvSpPr/>
      </dsp:nvSpPr>
      <dsp:spPr>
        <a:xfrm>
          <a:off x="717973" y="2199612"/>
          <a:ext cx="2277070" cy="1462978"/>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12B8B3-6BD9-468C-94A1-46D3E4D05C48}">
      <dsp:nvSpPr>
        <dsp:cNvPr id="0" name=""/>
        <dsp:cNvSpPr/>
      </dsp:nvSpPr>
      <dsp:spPr>
        <a:xfrm>
          <a:off x="717973" y="5305925"/>
          <a:ext cx="2273142" cy="240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0" rIns="45720" bIns="0" numCol="1" spcCol="1270" anchor="b" anchorCtr="0">
          <a:noAutofit/>
        </a:bodyPr>
        <a:lstStyle/>
        <a:p>
          <a:pPr marL="0" lvl="0" indent="0" algn="l" defTabSz="533400">
            <a:lnSpc>
              <a:spcPct val="90000"/>
            </a:lnSpc>
            <a:spcBef>
              <a:spcPct val="0"/>
            </a:spcBef>
            <a:spcAft>
              <a:spcPct val="35000"/>
            </a:spcAft>
            <a:buNone/>
          </a:pPr>
          <a:r>
            <a:rPr lang="en-US" sz="1200" b="1" kern="1200" dirty="0">
              <a:solidFill>
                <a:srgbClr val="800000"/>
              </a:solidFill>
              <a:latin typeface="Viner Hand ITC" panose="03070502030502020203" pitchFamily="66" charset="0"/>
            </a:rPr>
            <a:t>Volunteer</a:t>
          </a:r>
        </a:p>
      </dsp:txBody>
      <dsp:txXfrm>
        <a:off x="717973" y="5305925"/>
        <a:ext cx="2273142" cy="240595"/>
      </dsp:txXfrm>
    </dsp:sp>
    <dsp:sp modelId="{062C0F85-53BA-413D-BE6C-1025DD29499E}">
      <dsp:nvSpPr>
        <dsp:cNvPr id="0" name=""/>
        <dsp:cNvSpPr/>
      </dsp:nvSpPr>
      <dsp:spPr>
        <a:xfrm>
          <a:off x="717973" y="4089627"/>
          <a:ext cx="2277070" cy="1462978"/>
        </a:xfrm>
        <a:prstGeom prst="rect">
          <a:avLst/>
        </a:pr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Picture Frame">
  <dgm:title val="Picture Frame"/>
  <dgm:desc val="Use to show pictures and the corresponding Level 1 text, both displayed in an offset frame. Works best with Level 1 text only."/>
  <dgm:catLst>
    <dgm:cat type="picture" pri="6500"/>
    <dgm:cat type="officeonline" pri="10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4927"/>
        </dgm:alg>
        <dgm:shape xmlns:r="http://schemas.openxmlformats.org/officeDocument/2006/relationships" r:blip="">
          <dgm:adjLst/>
        </dgm:shape>
        <dgm:choose name="Name4">
          <dgm:if name="Name5" func="var" arg="dir" op="equ" val="norm">
            <dgm:constrLst>
              <dgm:constr type="l" for="ch" forName="ParentText" refType="w" fact="0"/>
              <dgm:constr type="t" for="ch" forName="ParentText" refType="h" fact="0.85"/>
              <dgm:constr type="w" for="ch" forName="ParentText" refType="w" fact="0.926"/>
              <dgm:constr type="h" for="ch" forName="ParentText" refType="h" fact="0.1463"/>
              <dgm:constr type="l" for="ch" forName="Accent1" refType="w" fact="0"/>
              <dgm:constr type="t" for="ch" forName="Accent1" refType="h" fact="0.1104"/>
              <dgm:constr type="w" for="ch" forName="Accent1" refType="w" fact="0.9276"/>
              <dgm:constr type="h" for="ch" forName="Accent1" refType="h" fact="0.8896"/>
              <dgm:constr type="l" for="ch" forName="Image" refType="w" fact="0.0721"/>
              <dgm:constr type="t" for="ch" forName="Image" refType="h" fact="0"/>
              <dgm:constr type="w" for="ch" forName="Image" refType="w" fact="0.9279"/>
              <dgm:constr type="h" for="ch" forName="Image" refType="h" fact="0.855"/>
            </dgm:constrLst>
          </dgm:if>
          <dgm:else name="Name6">
            <dgm:constrLst>
              <dgm:constr type="l" for="ch" forName="ParentText" refType="w" fact="0.0837"/>
              <dgm:constr type="t" for="ch" forName="ParentText" refType="h" fact="0.84"/>
              <dgm:constr type="w" for="ch" forName="ParentText" refType="w" fact="0.9163"/>
              <dgm:constr type="h" for="ch" forName="ParentText" refType="h" fact="0.1463"/>
              <dgm:constr type="l" for="ch" forName="Accent1" refType="w" fact="0.0724"/>
              <dgm:constr type="t" for="ch" forName="Accent1" refType="h" fact="0.1104"/>
              <dgm:constr type="w" for="ch" forName="Accent1" refType="w" fact="0.9276"/>
              <dgm:constr type="h" for="ch" forName="Accent1" refType="h" fact="0.8896"/>
              <dgm:constr type="l" for="ch" forName="Image" refType="w" fact="0"/>
              <dgm:constr type="t" for="ch" forName="Image" refType="h" fact="0"/>
              <dgm:constr type="w" for="ch" forName="Image" refType="w" fact="0.9279"/>
              <dgm:constr type="h" for="ch" forName="Image" refType="h" fact="0.855"/>
            </dgm:constrLst>
          </dgm:else>
        </dgm:choose>
        <dgm:layoutNode name="ParentText" styleLbl="revTx">
          <dgm:varLst>
            <dgm:chMax val="0"/>
            <dgm:chPref val="0"/>
            <dgm:bulletEnabled val="1"/>
          </dgm:varLst>
          <dgm:alg type="tx">
            <dgm:param type="parTxLTRAlign" val="l"/>
            <dgm:param type="parTxRTL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
            <dgm:constr type="bMarg" refType="primFontSz" fact="0"/>
          </dgm:constrLst>
          <dgm:ruleLst>
            <dgm:rule type="primFontSz" val="5" fact="NaN" max="NaN"/>
          </dgm:ruleLst>
        </dgm:layoutNode>
        <dgm:layoutNode name="Accent1" styleLbl="parChTrans1D1">
          <dgm:alg type="sp"/>
          <dgm:shape xmlns:r="http://schemas.openxmlformats.org/officeDocument/2006/relationships" type="rect" r:blip="" zOrderOff="10">
            <dgm:adjLst/>
          </dgm:shape>
          <dgm:presOf/>
        </dgm:layoutNode>
        <dgm:layoutNode name="Image" styleLbl="alignImgPlace1">
          <dgm:alg type="sp"/>
          <dgm:shape xmlns:r="http://schemas.openxmlformats.org/officeDocument/2006/relationships" type="rect" r:blip="" zOrderOff="-15"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704859FA-77B4-43EB-AAA3-F9C2AECE8A53}" type="datetimeFigureOut">
              <a:rPr lang="en-US" smtClean="0"/>
              <a:t>9/10/2026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5AC692FE-755C-4C18-A296-F44D257AC003}" type="slidenum">
              <a:rPr lang="en-US" smtClean="0"/>
              <a:t>‹#›</a:t>
            </a:fld>
            <a:endParaRPr lang="en-US"/>
          </a:p>
        </p:txBody>
      </p:sp>
    </p:spTree>
    <p:extLst>
      <p:ext uri="{BB962C8B-B14F-4D97-AF65-F5344CB8AC3E}">
        <p14:creationId xmlns:p14="http://schemas.microsoft.com/office/powerpoint/2010/main" val="2595311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312899"/>
            <a:ext cx="7772400" cy="1703680"/>
          </a:xfrm>
        </p:spPr>
        <p:txBody>
          <a:bodyPr anchor="b"/>
          <a:lstStyle>
            <a:lvl1pPr algn="ctr">
              <a:defRPr sz="6000"/>
            </a:lvl1pPr>
          </a:lstStyle>
          <a:p>
            <a:r>
              <a:rPr lang="en-US" dirty="0"/>
              <a:t>Click to edit Master title style</a:t>
            </a:r>
          </a:p>
        </p:txBody>
      </p:sp>
    </p:spTree>
    <p:extLst>
      <p:ext uri="{BB962C8B-B14F-4D97-AF65-F5344CB8AC3E}">
        <p14:creationId xmlns:p14="http://schemas.microsoft.com/office/powerpoint/2010/main" val="1111935714"/>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3231580"/>
          </a:xfrm>
          <a:prstGeom prst="rect">
            <a:avLst/>
          </a:prstGeom>
        </p:spPr>
      </p:pic>
      <p:sp>
        <p:nvSpPr>
          <p:cNvPr id="2" name="Title 1"/>
          <p:cNvSpPr>
            <a:spLocks noGrp="1"/>
          </p:cNvSpPr>
          <p:nvPr>
            <p:ph type="ctrTitle"/>
          </p:nvPr>
        </p:nvSpPr>
        <p:spPr>
          <a:xfrm>
            <a:off x="685800" y="2983145"/>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49811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68453766"/>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101870"/>
            <a:ext cx="9144000" cy="1325563"/>
          </a:xfrm>
        </p:spPr>
        <p:txBody>
          <a:bodyPr/>
          <a:lstStyle>
            <a:lvl1pPr algn="ctr">
              <a:defRPr/>
            </a:lvl1pPr>
          </a:lstStyle>
          <a:p>
            <a:r>
              <a:rPr lang="en-US" dirty="0"/>
              <a:t>Click to edit Master title style</a:t>
            </a:r>
          </a:p>
        </p:txBody>
      </p:sp>
      <p:sp>
        <p:nvSpPr>
          <p:cNvPr id="3" name="Content Placeholder 2"/>
          <p:cNvSpPr>
            <a:spLocks noGrp="1"/>
          </p:cNvSpPr>
          <p:nvPr>
            <p:ph idx="1"/>
          </p:nvPr>
        </p:nvSpPr>
        <p:spPr>
          <a:xfrm>
            <a:off x="698319" y="1469342"/>
            <a:ext cx="7886700" cy="32214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7012587" y="59961"/>
            <a:ext cx="2057400" cy="365125"/>
          </a:xfrm>
        </p:spPr>
        <p:txBody>
          <a:bodyPr/>
          <a:lstStyle/>
          <a:p>
            <a:fld id="{FF0F3E34-43B2-4D11-827A-EC747E8F2E2F}" type="slidenum">
              <a:rPr lang="en-US" smtClean="0"/>
              <a:t>‹#›</a:t>
            </a:fld>
            <a:endParaRPr lang="en-US"/>
          </a:p>
        </p:txBody>
      </p:sp>
    </p:spTree>
    <p:extLst>
      <p:ext uri="{BB962C8B-B14F-4D97-AF65-F5344CB8AC3E}">
        <p14:creationId xmlns:p14="http://schemas.microsoft.com/office/powerpoint/2010/main" val="67144253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89307"/>
            <a:ext cx="9144000" cy="1325563"/>
          </a:xfrm>
        </p:spPr>
        <p:txBody>
          <a:bodyPr/>
          <a:lstStyle>
            <a:lvl1pPr algn="ctr">
              <a:defRPr/>
            </a:lvl1pPr>
          </a:lstStyle>
          <a:p>
            <a:r>
              <a:rPr lang="en-US" dirty="0"/>
              <a:t>Click to edit Master title style</a:t>
            </a:r>
          </a:p>
        </p:txBody>
      </p:sp>
      <p:sp>
        <p:nvSpPr>
          <p:cNvPr id="3" name="Content Placeholder 2"/>
          <p:cNvSpPr>
            <a:spLocks noGrp="1"/>
          </p:cNvSpPr>
          <p:nvPr>
            <p:ph idx="1"/>
          </p:nvPr>
        </p:nvSpPr>
        <p:spPr>
          <a:xfrm>
            <a:off x="628650" y="1414870"/>
            <a:ext cx="7886700" cy="32214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7012587" y="59961"/>
            <a:ext cx="2057400" cy="365125"/>
          </a:xfrm>
        </p:spPr>
        <p:txBody>
          <a:bodyPr/>
          <a:lstStyle/>
          <a:p>
            <a:fld id="{FF0F3E34-43B2-4D11-827A-EC747E8F2E2F}" type="slidenum">
              <a:rPr lang="en-US" smtClean="0"/>
              <a:t>‹#›</a:t>
            </a:fld>
            <a:endParaRPr lang="en-US"/>
          </a:p>
        </p:txBody>
      </p:sp>
    </p:spTree>
    <p:extLst>
      <p:ext uri="{BB962C8B-B14F-4D97-AF65-F5344CB8AC3E}">
        <p14:creationId xmlns:p14="http://schemas.microsoft.com/office/powerpoint/2010/main" val="425242834"/>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365126"/>
            <a:ext cx="9144000" cy="2141310"/>
          </a:xfrm>
        </p:spPr>
        <p:txBody>
          <a:bodyPr/>
          <a:lstStyle/>
          <a:p>
            <a:r>
              <a:rPr lang="en-US" dirty="0"/>
              <a:t>Click to edit Master title style</a:t>
            </a:r>
          </a:p>
        </p:txBody>
      </p:sp>
      <p:sp>
        <p:nvSpPr>
          <p:cNvPr id="3" name="Content Placeholder 2"/>
          <p:cNvSpPr>
            <a:spLocks noGrp="1"/>
          </p:cNvSpPr>
          <p:nvPr>
            <p:ph idx="1"/>
          </p:nvPr>
        </p:nvSpPr>
        <p:spPr>
          <a:xfrm>
            <a:off x="628650" y="2841171"/>
            <a:ext cx="7886700" cy="33357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7012587" y="59961"/>
            <a:ext cx="2057400" cy="365125"/>
          </a:xfrm>
        </p:spPr>
        <p:txBody>
          <a:bodyPr/>
          <a:lstStyle/>
          <a:p>
            <a:fld id="{FF0F3E34-43B2-4D11-827A-EC747E8F2E2F}" type="slidenum">
              <a:rPr lang="en-US" smtClean="0"/>
              <a:t>‹#›</a:t>
            </a:fld>
            <a:endParaRPr lang="en-US"/>
          </a:p>
        </p:txBody>
      </p:sp>
    </p:spTree>
    <p:extLst>
      <p:ext uri="{BB962C8B-B14F-4D97-AF65-F5344CB8AC3E}">
        <p14:creationId xmlns:p14="http://schemas.microsoft.com/office/powerpoint/2010/main" val="2535896678"/>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7012587" y="59961"/>
            <a:ext cx="2057400" cy="365125"/>
          </a:xfrm>
        </p:spPr>
        <p:txBody>
          <a:bodyPr/>
          <a:lstStyle/>
          <a:p>
            <a:fld id="{FF0F3E34-43B2-4D11-827A-EC747E8F2E2F}" type="slidenum">
              <a:rPr lang="en-US" smtClean="0"/>
              <a:t>‹#›</a:t>
            </a:fld>
            <a:endParaRPr lang="en-US"/>
          </a:p>
        </p:txBody>
      </p:sp>
    </p:spTree>
    <p:extLst>
      <p:ext uri="{BB962C8B-B14F-4D97-AF65-F5344CB8AC3E}">
        <p14:creationId xmlns:p14="http://schemas.microsoft.com/office/powerpoint/2010/main" val="180181953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7012587" y="59961"/>
            <a:ext cx="2057400" cy="365125"/>
          </a:xfrm>
        </p:spPr>
        <p:txBody>
          <a:bodyPr/>
          <a:lstStyle/>
          <a:p>
            <a:fld id="{FF0F3E34-43B2-4D11-827A-EC747E8F2E2F}" type="slidenum">
              <a:rPr lang="en-US" smtClean="0"/>
              <a:t>‹#›</a:t>
            </a:fld>
            <a:endParaRPr lang="en-US"/>
          </a:p>
        </p:txBody>
      </p:sp>
    </p:spTree>
    <p:extLst>
      <p:ext uri="{BB962C8B-B14F-4D97-AF65-F5344CB8AC3E}">
        <p14:creationId xmlns:p14="http://schemas.microsoft.com/office/powerpoint/2010/main" val="2972787969"/>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7012587" y="59961"/>
            <a:ext cx="2057400" cy="365125"/>
          </a:xfrm>
        </p:spPr>
        <p:txBody>
          <a:bodyPr/>
          <a:lstStyle/>
          <a:p>
            <a:fld id="{FF0F3E34-43B2-4D11-827A-EC747E8F2E2F}" type="slidenum">
              <a:rPr lang="en-US" smtClean="0"/>
              <a:t>‹#›</a:t>
            </a:fld>
            <a:endParaRPr lang="en-US"/>
          </a:p>
        </p:txBody>
      </p:sp>
    </p:spTree>
    <p:extLst>
      <p:ext uri="{BB962C8B-B14F-4D97-AF65-F5344CB8AC3E}">
        <p14:creationId xmlns:p14="http://schemas.microsoft.com/office/powerpoint/2010/main" val="101886368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6453188" y="502052"/>
            <a:ext cx="2057400" cy="365125"/>
          </a:xfrm>
        </p:spPr>
        <p:txBody>
          <a:bodyPr/>
          <a:lstStyle/>
          <a:p>
            <a:fld id="{FF0F3E34-43B2-4D11-827A-EC747E8F2E2F}" type="slidenum">
              <a:rPr lang="en-US" smtClean="0"/>
              <a:t>‹#›</a:t>
            </a:fld>
            <a:endParaRPr lang="en-US" dirty="0"/>
          </a:p>
        </p:txBody>
      </p:sp>
    </p:spTree>
    <p:extLst>
      <p:ext uri="{BB962C8B-B14F-4D97-AF65-F5344CB8AC3E}">
        <p14:creationId xmlns:p14="http://schemas.microsoft.com/office/powerpoint/2010/main" val="664171476"/>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6453188" y="502052"/>
            <a:ext cx="2057400" cy="365125"/>
          </a:xfrm>
        </p:spPr>
        <p:txBody>
          <a:bodyPr/>
          <a:lstStyle/>
          <a:p>
            <a:fld id="{FF0F3E34-43B2-4D11-827A-EC747E8F2E2F}" type="slidenum">
              <a:rPr lang="en-US" smtClean="0"/>
              <a:t>‹#›</a:t>
            </a:fld>
            <a:endParaRPr lang="en-US" dirty="0"/>
          </a:p>
        </p:txBody>
      </p:sp>
    </p:spTree>
    <p:extLst>
      <p:ext uri="{BB962C8B-B14F-4D97-AF65-F5344CB8AC3E}">
        <p14:creationId xmlns:p14="http://schemas.microsoft.com/office/powerpoint/2010/main" val="227634264"/>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6453188" y="502052"/>
            <a:ext cx="2057400" cy="365125"/>
          </a:xfrm>
        </p:spPr>
        <p:txBody>
          <a:bodyPr/>
          <a:lstStyle/>
          <a:p>
            <a:fld id="{FF0F3E34-43B2-4D11-827A-EC747E8F2E2F}" type="slidenum">
              <a:rPr lang="en-US" smtClean="0"/>
              <a:t>‹#›</a:t>
            </a:fld>
            <a:endParaRPr lang="en-US" dirty="0"/>
          </a:p>
        </p:txBody>
      </p:sp>
    </p:spTree>
    <p:extLst>
      <p:ext uri="{BB962C8B-B14F-4D97-AF65-F5344CB8AC3E}">
        <p14:creationId xmlns:p14="http://schemas.microsoft.com/office/powerpoint/2010/main" val="156239457"/>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639E9F-10B9-4A47-ACA2-0A3F1EC103AC}" type="datetimeFigureOut">
              <a:rPr lang="en-US" smtClean="0"/>
              <a:t>9/10/2026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0F3E34-43B2-4D11-827A-EC747E8F2E2F}" type="slidenum">
              <a:rPr lang="en-US" smtClean="0"/>
              <a:t>‹#›</a:t>
            </a:fld>
            <a:endParaRPr lang="en-US"/>
          </a:p>
        </p:txBody>
      </p:sp>
    </p:spTree>
    <p:extLst>
      <p:ext uri="{BB962C8B-B14F-4D97-AF65-F5344CB8AC3E}">
        <p14:creationId xmlns:p14="http://schemas.microsoft.com/office/powerpoint/2010/main" val="1909795075"/>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62" r:id="rId3"/>
    <p:sldLayoutId id="2147483679" r:id="rId4"/>
    <p:sldLayoutId id="2147483677" r:id="rId5"/>
    <p:sldLayoutId id="2147483672" r:id="rId6"/>
    <p:sldLayoutId id="2147483676" r:id="rId7"/>
    <p:sldLayoutId id="2147483678" r:id="rId8"/>
    <p:sldLayoutId id="2147483663" r:id="rId9"/>
    <p:sldLayoutId id="2147483680" r:id="rId10"/>
    <p:sldLayoutId id="2147483675"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hyperlink" Target="http://www.nj211.org/" TargetMode="External"/><Relationship Id="rId2" Type="http://schemas.openxmlformats.org/officeDocument/2006/relationships/image" Target="../media/image8.jpeg"/><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5.jpeg"/><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21.jpg"/><Relationship Id="rId2" Type="http://schemas.openxmlformats.org/officeDocument/2006/relationships/image" Target="../media/image18.jpeg"/><Relationship Id="rId1" Type="http://schemas.openxmlformats.org/officeDocument/2006/relationships/slideLayout" Target="../slideLayouts/slideLayout10.xml"/><Relationship Id="rId6" Type="http://schemas.openxmlformats.org/officeDocument/2006/relationships/image" Target="../media/image20.jpg"/><Relationship Id="rId5" Type="http://schemas.openxmlformats.org/officeDocument/2006/relationships/image" Target="../media/image1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8.jpeg"/><Relationship Id="rId7"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8.jpeg"/><Relationship Id="rId10" Type="http://schemas.openxmlformats.org/officeDocument/2006/relationships/image" Target="../media/image26.png"/><Relationship Id="rId4" Type="http://schemas.openxmlformats.org/officeDocument/2006/relationships/image" Target="../media/image15.jpeg"/><Relationship Id="rId9" Type="http://schemas.openxmlformats.org/officeDocument/2006/relationships/image" Target="../media/image25.jpeg"/></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27.png"/><Relationship Id="rId7" Type="http://schemas.openxmlformats.org/officeDocument/2006/relationships/image" Target="../media/image30.jpeg"/><Relationship Id="rId2" Type="http://schemas.openxmlformats.org/officeDocument/2006/relationships/image" Target="../media/image18.jpeg"/><Relationship Id="rId1" Type="http://schemas.openxmlformats.org/officeDocument/2006/relationships/slideLayout" Target="../slideLayouts/slideLayout4.xml"/><Relationship Id="rId6" Type="http://schemas.openxmlformats.org/officeDocument/2006/relationships/image" Target="../media/image29.jpeg"/><Relationship Id="rId5" Type="http://schemas.openxmlformats.org/officeDocument/2006/relationships/image" Target="../media/image28.emf"/><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1.png"/><Relationship Id="rId7" Type="http://schemas.openxmlformats.org/officeDocument/2006/relationships/image" Target="../media/image8.jpeg"/><Relationship Id="rId2" Type="http://schemas.openxmlformats.org/officeDocument/2006/relationships/image" Target="../media/image18.jpeg"/><Relationship Id="rId1" Type="http://schemas.openxmlformats.org/officeDocument/2006/relationships/slideLayout" Target="../slideLayouts/slideLayout4.xml"/><Relationship Id="rId6" Type="http://schemas.openxmlformats.org/officeDocument/2006/relationships/image" Target="../media/image27.png"/><Relationship Id="rId11" Type="http://schemas.openxmlformats.org/officeDocument/2006/relationships/image" Target="../media/image11.jpeg"/><Relationship Id="rId5" Type="http://schemas.openxmlformats.org/officeDocument/2006/relationships/image" Target="../media/image22.jpeg"/><Relationship Id="rId10" Type="http://schemas.openxmlformats.org/officeDocument/2006/relationships/image" Target="../media/image35.jpeg"/><Relationship Id="rId4" Type="http://schemas.openxmlformats.org/officeDocument/2006/relationships/image" Target="../media/image32.pn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15.jpeg"/><Relationship Id="rId7" Type="http://schemas.openxmlformats.org/officeDocument/2006/relationships/image" Target="../media/image37.jpeg"/><Relationship Id="rId2" Type="http://schemas.openxmlformats.org/officeDocument/2006/relationships/hyperlink" Target="https://uwgcnj.org/campaign-toolkit/" TargetMode="External"/><Relationship Id="rId1" Type="http://schemas.openxmlformats.org/officeDocument/2006/relationships/slideLayout" Target="../slideLayouts/slideLayout4.xml"/><Relationship Id="rId6" Type="http://schemas.openxmlformats.org/officeDocument/2006/relationships/image" Target="../media/image36.jpeg"/><Relationship Id="rId5" Type="http://schemas.openxmlformats.org/officeDocument/2006/relationships/image" Target="../media/image8.jpeg"/><Relationship Id="rId10" Type="http://schemas.openxmlformats.org/officeDocument/2006/relationships/image" Target="../media/image40.jpeg"/><Relationship Id="rId4" Type="http://schemas.openxmlformats.org/officeDocument/2006/relationships/image" Target="../media/image27.png"/><Relationship Id="rId9" Type="http://schemas.openxmlformats.org/officeDocument/2006/relationships/image" Target="../media/image39.jpeg"/></Relationships>
</file>

<file path=ppt/slides/_rels/slide1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41.emf"/><Relationship Id="rId7" Type="http://schemas.openxmlformats.org/officeDocument/2006/relationships/hyperlink" Target="mailto:donnamurphy@uwgcnj.org" TargetMode="External"/><Relationship Id="rId2" Type="http://schemas.openxmlformats.org/officeDocument/2006/relationships/image" Target="../media/image22.jpeg"/><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15.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5.jpeg"/><Relationship Id="rId1" Type="http://schemas.openxmlformats.org/officeDocument/2006/relationships/slideLayout" Target="../slideLayouts/slideLayout5.xml"/><Relationship Id="rId5" Type="http://schemas.openxmlformats.org/officeDocument/2006/relationships/image" Target="../media/image44.jpeg"/><Relationship Id="rId4" Type="http://schemas.openxmlformats.org/officeDocument/2006/relationships/image" Target="../media/image43.emf"/></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uwgcnj.org/campaign-toolkit/" TargetMode="External"/><Relationship Id="rId1" Type="http://schemas.openxmlformats.org/officeDocument/2006/relationships/slideLayout" Target="../slideLayouts/slideLayout6.xml"/><Relationship Id="rId6" Type="http://schemas.openxmlformats.org/officeDocument/2006/relationships/image" Target="../media/image44.jpeg"/><Relationship Id="rId5" Type="http://schemas.openxmlformats.org/officeDocument/2006/relationships/image" Target="../media/image45.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hyperlink" Target="https://uwgcnj.org/campaign-toolkit/" TargetMode="External"/><Relationship Id="rId7" Type="http://schemas.openxmlformats.org/officeDocument/2006/relationships/image" Target="../media/image44.jpeg"/><Relationship Id="rId2" Type="http://schemas.openxmlformats.org/officeDocument/2006/relationships/image" Target="../media/image18.jpeg"/><Relationship Id="rId1" Type="http://schemas.openxmlformats.org/officeDocument/2006/relationships/slideLayout" Target="../slideLayouts/slideLayout5.xml"/><Relationship Id="rId6" Type="http://schemas.openxmlformats.org/officeDocument/2006/relationships/image" Target="../media/image46.emf"/><Relationship Id="rId5" Type="http://schemas.openxmlformats.org/officeDocument/2006/relationships/image" Target="../media/image8.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8.jpeg"/><Relationship Id="rId1" Type="http://schemas.openxmlformats.org/officeDocument/2006/relationships/slideLayout" Target="../slideLayouts/slideLayout5.xml"/><Relationship Id="rId5" Type="http://schemas.openxmlformats.org/officeDocument/2006/relationships/image" Target="../media/image47.pn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hyperlink" Target="mailto:lcheeseman@uwgcnj.org" TargetMode="External"/><Relationship Id="rId2" Type="http://schemas.openxmlformats.org/officeDocument/2006/relationships/hyperlink" Target="http://www.uwgcnj.org/campaign-toolkit/" TargetMode="External"/><Relationship Id="rId1" Type="http://schemas.openxmlformats.org/officeDocument/2006/relationships/slideLayout" Target="../slideLayouts/slideLayout6.xml"/><Relationship Id="rId6" Type="http://schemas.openxmlformats.org/officeDocument/2006/relationships/image" Target="../media/image48.jpg"/><Relationship Id="rId5" Type="http://schemas.openxmlformats.org/officeDocument/2006/relationships/image" Target="../media/image8.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hyperlink" Target="http://www.uwgcnj.org/campaign-toolkit/" TargetMode="External"/><Relationship Id="rId2" Type="http://schemas.openxmlformats.org/officeDocument/2006/relationships/image" Target="../media/image8.jpeg"/><Relationship Id="rId1" Type="http://schemas.openxmlformats.org/officeDocument/2006/relationships/slideLayout" Target="../slideLayouts/slideLayout6.xml"/><Relationship Id="rId6" Type="http://schemas.openxmlformats.org/officeDocument/2006/relationships/image" Target="../media/image44.jpeg"/><Relationship Id="rId5" Type="http://schemas.openxmlformats.org/officeDocument/2006/relationships/image" Target="../media/image50.jpg"/><Relationship Id="rId4" Type="http://schemas.openxmlformats.org/officeDocument/2006/relationships/image" Target="../media/image49.jpeg"/></Relationships>
</file>

<file path=ppt/slides/_rels/slide1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8.jpeg"/><Relationship Id="rId1" Type="http://schemas.openxmlformats.org/officeDocument/2006/relationships/slideLayout" Target="../slideLayouts/slideLayout5.xml"/><Relationship Id="rId6" Type="http://schemas.openxmlformats.org/officeDocument/2006/relationships/image" Target="../media/image54.emf"/><Relationship Id="rId5" Type="http://schemas.openxmlformats.org/officeDocument/2006/relationships/image" Target="../media/image8.jpeg"/><Relationship Id="rId4" Type="http://schemas.openxmlformats.org/officeDocument/2006/relationships/image" Target="../media/image53.jpeg"/></Relationships>
</file>

<file path=ppt/slides/_rels/slide20.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8.jpeg"/><Relationship Id="rId1" Type="http://schemas.openxmlformats.org/officeDocument/2006/relationships/slideLayout" Target="../slideLayouts/slideLayout5.xml"/><Relationship Id="rId4" Type="http://schemas.openxmlformats.org/officeDocument/2006/relationships/image" Target="../media/image56.emf"/></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8.emf"/><Relationship Id="rId7" Type="http://schemas.openxmlformats.org/officeDocument/2006/relationships/diagramColors" Target="../diagrams/colors1.xml"/><Relationship Id="rId2" Type="http://schemas.openxmlformats.org/officeDocument/2006/relationships/image" Target="../media/image8.jpeg"/><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62.emf"/></Relationships>
</file>

<file path=ppt/slides/_rels/slide23.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8.jpeg"/><Relationship Id="rId1" Type="http://schemas.openxmlformats.org/officeDocument/2006/relationships/slideLayout" Target="../slideLayouts/slideLayout8.xml"/><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8.jpeg"/><Relationship Id="rId1" Type="http://schemas.openxmlformats.org/officeDocument/2006/relationships/slideLayout" Target="../slideLayouts/slideLayout8.xml"/><Relationship Id="rId5" Type="http://schemas.openxmlformats.org/officeDocument/2006/relationships/hyperlink" Target="https://uwgcnj.org/campaign/small-business-program/" TargetMode="External"/><Relationship Id="rId4" Type="http://schemas.openxmlformats.org/officeDocument/2006/relationships/hyperlink" Target="mailto:donnamurphy@uwgcnj.org"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8.jpeg"/><Relationship Id="rId1" Type="http://schemas.openxmlformats.org/officeDocument/2006/relationships/slideLayout" Target="../slideLayouts/slideLayout8.xml"/><Relationship Id="rId5" Type="http://schemas.openxmlformats.org/officeDocument/2006/relationships/image" Target="../media/image70.png"/><Relationship Id="rId4" Type="http://schemas.openxmlformats.org/officeDocument/2006/relationships/image" Target="../media/image69.png"/></Relationships>
</file>

<file path=ppt/slides/_rels/slide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8.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74453"/>
            <a:ext cx="9144000" cy="2846717"/>
          </a:xfrm>
        </p:spPr>
        <p:txBody>
          <a:bodyPr>
            <a:normAutofit/>
          </a:bodyPr>
          <a:lstStyle/>
          <a:p>
            <a:pPr algn="r"/>
            <a:br>
              <a:rPr lang="en-US" sz="2800" b="1" dirty="0">
                <a:solidFill>
                  <a:srgbClr val="7030A0"/>
                </a:solidFill>
                <a:latin typeface="Arial Rounded MT Bold" panose="020F0704030504030204" pitchFamily="34" charset="0"/>
                <a:cs typeface="Arial" pitchFamily="34" charset="0"/>
              </a:rPr>
            </a:br>
            <a:br>
              <a:rPr lang="en-US" sz="2800" b="1" dirty="0">
                <a:solidFill>
                  <a:srgbClr val="7030A0"/>
                </a:solidFill>
                <a:latin typeface="Arial Rounded MT Bold" panose="020F0704030504030204" pitchFamily="34" charset="0"/>
                <a:cs typeface="Arial" pitchFamily="34" charset="0"/>
              </a:rPr>
            </a:br>
            <a:br>
              <a:rPr lang="en-US" sz="2800" b="1" dirty="0">
                <a:solidFill>
                  <a:srgbClr val="7030A0"/>
                </a:solidFill>
                <a:latin typeface="Arial Rounded MT Bold" panose="020F0704030504030204" pitchFamily="34" charset="0"/>
                <a:cs typeface="Arial" pitchFamily="34" charset="0"/>
              </a:rPr>
            </a:br>
            <a:br>
              <a:rPr lang="en-US" sz="2800" b="1" dirty="0">
                <a:solidFill>
                  <a:srgbClr val="7030A0"/>
                </a:solidFill>
                <a:latin typeface="Arial Rounded MT Bold" panose="020F0704030504030204" pitchFamily="34" charset="0"/>
                <a:cs typeface="Arial" pitchFamily="34" charset="0"/>
              </a:rPr>
            </a:br>
            <a:br>
              <a:rPr lang="en-US" sz="2800" b="1" dirty="0">
                <a:solidFill>
                  <a:srgbClr val="7030A0"/>
                </a:solidFill>
                <a:latin typeface="Arial Rounded MT Bold" panose="020F0704030504030204" pitchFamily="34" charset="0"/>
                <a:cs typeface="Arial" pitchFamily="34" charset="0"/>
              </a:rPr>
            </a:br>
            <a:br>
              <a:rPr lang="en-US" sz="2800" b="1" dirty="0">
                <a:solidFill>
                  <a:srgbClr val="7030A0"/>
                </a:solidFill>
                <a:latin typeface="Arial Rounded MT Bold" panose="020F0704030504030204" pitchFamily="34" charset="0"/>
                <a:cs typeface="Arial" pitchFamily="34" charset="0"/>
              </a:rPr>
            </a:br>
            <a:endParaRPr lang="en-US" sz="2800" dirty="0">
              <a:solidFill>
                <a:srgbClr val="7030A0"/>
              </a:solidFill>
              <a:latin typeface="Arial Rounded MT Bold" panose="020F0704030504030204" pitchFamily="34" charset="0"/>
            </a:endParaRPr>
          </a:p>
        </p:txBody>
      </p:sp>
      <p:sp>
        <p:nvSpPr>
          <p:cNvPr id="8" name="Rectangle 7"/>
          <p:cNvSpPr/>
          <p:nvPr/>
        </p:nvSpPr>
        <p:spPr>
          <a:xfrm>
            <a:off x="0" y="-223240"/>
            <a:ext cx="9144000" cy="7081240"/>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2"/>
          <p:cNvSpPr txBox="1">
            <a:spLocks noChangeArrowheads="1"/>
          </p:cNvSpPr>
          <p:nvPr/>
        </p:nvSpPr>
        <p:spPr bwMode="auto">
          <a:xfrm>
            <a:off x="590909" y="287275"/>
            <a:ext cx="7962182" cy="1293703"/>
          </a:xfrm>
          <a:prstGeom prst="rect">
            <a:avLst/>
          </a:prstGeom>
          <a:noFill/>
          <a:ln w="9525">
            <a:noFill/>
            <a:miter lim="800000"/>
            <a:headEnd/>
            <a:tailEnd/>
          </a:ln>
        </p:spPr>
        <p:txBody>
          <a:bodyPr rot="0" vert="horz" wrap="square" lIns="91440" tIns="45720" rIns="91440" bIns="45720" anchor="t" anchorCtr="0">
            <a:noAutofit/>
          </a:bodyPr>
          <a:lstStyle/>
          <a:p>
            <a:pPr algn="ctr"/>
            <a:r>
              <a:rPr lang="en-US" sz="3600" b="1" dirty="0">
                <a:ln>
                  <a:solidFill>
                    <a:schemeClr val="tx1"/>
                  </a:solidFill>
                </a:ln>
                <a:solidFill>
                  <a:srgbClr val="0000FF"/>
                </a:solidFill>
                <a:latin typeface="Broadway" panose="04040905080B02020502" pitchFamily="82" charset="0"/>
                <a:ea typeface="Verdana" panose="020B0604030504040204" pitchFamily="34" charset="0"/>
                <a:cs typeface="Microsoft Sans Serif" panose="020B0604020202020204" pitchFamily="34" charset="0"/>
              </a:rPr>
              <a:t>United Way Campaign 2026</a:t>
            </a:r>
          </a:p>
          <a:p>
            <a:pPr algn="ctr"/>
            <a:r>
              <a:rPr lang="en-US" sz="3600" b="1" dirty="0">
                <a:ln>
                  <a:solidFill>
                    <a:schemeClr val="tx1"/>
                  </a:solidFill>
                </a:ln>
                <a:solidFill>
                  <a:srgbClr val="0000FF"/>
                </a:solidFill>
                <a:effectLst/>
                <a:latin typeface="Broadway" panose="04040905080B02020502" pitchFamily="82" charset="0"/>
                <a:ea typeface="Verdana" panose="020B0604030504040204" pitchFamily="34" charset="0"/>
                <a:cs typeface="Microsoft Sans Serif" panose="020B0604020202020204" pitchFamily="34" charset="0"/>
              </a:rPr>
              <a:t>Best Practices</a:t>
            </a:r>
          </a:p>
        </p:txBody>
      </p:sp>
      <p:pic>
        <p:nvPicPr>
          <p:cNvPr id="10" name="Picture 9">
            <a:extLst>
              <a:ext uri="{FF2B5EF4-FFF2-40B4-BE49-F238E27FC236}">
                <a16:creationId xmlns:a16="http://schemas.microsoft.com/office/drawing/2014/main" id="{CB5BD786-F583-22B1-E0EA-0EB049A19311}"/>
              </a:ext>
            </a:extLst>
          </p:cNvPr>
          <p:cNvPicPr>
            <a:picLocks noChangeAspect="1"/>
          </p:cNvPicPr>
          <p:nvPr/>
        </p:nvPicPr>
        <p:blipFill>
          <a:blip r:embed="rId3"/>
          <a:stretch>
            <a:fillRect/>
          </a:stretch>
        </p:blipFill>
        <p:spPr>
          <a:xfrm>
            <a:off x="1240971" y="1897811"/>
            <a:ext cx="6540760" cy="4325707"/>
          </a:xfrm>
          <a:prstGeom prst="rect">
            <a:avLst/>
          </a:prstGeom>
        </p:spPr>
      </p:pic>
    </p:spTree>
    <p:extLst>
      <p:ext uri="{BB962C8B-B14F-4D97-AF65-F5344CB8AC3E}">
        <p14:creationId xmlns:p14="http://schemas.microsoft.com/office/powerpoint/2010/main" val="1613004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593B051-13C8-342D-F5B0-78E7812F0973}"/>
              </a:ext>
            </a:extLst>
          </p:cNvPr>
          <p:cNvSpPr/>
          <p:nvPr/>
        </p:nvSpPr>
        <p:spPr>
          <a:xfrm>
            <a:off x="0" y="3806890"/>
            <a:ext cx="9144000" cy="3274349"/>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9144000" cy="845389"/>
          </a:xfrm>
        </p:spPr>
        <p:txBody>
          <a:bodyPr>
            <a:normAutofit/>
          </a:bodyPr>
          <a:lstStyle/>
          <a:p>
            <a:pPr algn="ctr"/>
            <a:r>
              <a:rPr lang="en-US" sz="3600" b="1" dirty="0">
                <a:ln>
                  <a:solidFill>
                    <a:schemeClr val="tx1"/>
                  </a:solidFill>
                </a:ln>
                <a:solidFill>
                  <a:srgbClr val="800000"/>
                </a:solidFill>
                <a:effectLst>
                  <a:reflection blurRad="6350" stA="55000" endA="300" endPos="0" dir="5400000" sy="-100000" algn="bl" rotWithShape="0"/>
                </a:effectLst>
                <a:latin typeface="Arial Rounded MT Bold" panose="020F0704030504030204" pitchFamily="34" charset="0"/>
                <a:ea typeface="Microsoft Sans Serif" panose="020B0604020202020204" pitchFamily="34" charset="0"/>
                <a:cs typeface="Microsoft Sans Serif" panose="020B0604020202020204" pitchFamily="34" charset="0"/>
              </a:rPr>
              <a:t>What is United Way?</a:t>
            </a:r>
          </a:p>
        </p:txBody>
      </p:sp>
      <p:sp>
        <p:nvSpPr>
          <p:cNvPr id="3" name="Content Placeholder 2"/>
          <p:cNvSpPr>
            <a:spLocks noGrp="1"/>
          </p:cNvSpPr>
          <p:nvPr>
            <p:ph idx="1"/>
          </p:nvPr>
        </p:nvSpPr>
        <p:spPr>
          <a:xfrm>
            <a:off x="320780" y="785004"/>
            <a:ext cx="8762835" cy="3660804"/>
          </a:xfrm>
        </p:spPr>
        <p:txBody>
          <a:bodyPr>
            <a:normAutofit/>
          </a:bodyPr>
          <a:lstStyle/>
          <a:p>
            <a:pPr>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United Way of Gloucester County was founded in 1957…we are beginning our </a:t>
            </a:r>
            <a:r>
              <a:rPr lang="en-US" sz="1400" b="1" dirty="0">
                <a:latin typeface="Arial" panose="020B0604020202020204" pitchFamily="34" charset="0"/>
                <a:ea typeface="Tahoma" panose="020B0604030504040204" pitchFamily="34" charset="0"/>
                <a:cs typeface="Arial" panose="020B0604020202020204" pitchFamily="34" charset="0"/>
              </a:rPr>
              <a:t>69</a:t>
            </a:r>
            <a:r>
              <a:rPr lang="en-US" sz="1400" b="1" baseline="30000" dirty="0">
                <a:latin typeface="Arial" panose="020B0604020202020204" pitchFamily="34" charset="0"/>
                <a:ea typeface="Tahoma" panose="020B0604030504040204" pitchFamily="34" charset="0"/>
                <a:cs typeface="Arial" panose="020B0604020202020204" pitchFamily="34" charset="0"/>
              </a:rPr>
              <a:t>th</a:t>
            </a:r>
            <a:r>
              <a:rPr lang="en-US" sz="1400" dirty="0">
                <a:latin typeface="Arial" panose="020B0604020202020204" pitchFamily="34" charset="0"/>
                <a:ea typeface="Tahoma" panose="020B0604030504040204" pitchFamily="34" charset="0"/>
                <a:cs typeface="Arial" panose="020B0604020202020204" pitchFamily="34" charset="0"/>
              </a:rPr>
              <a:t> year of helping Gloucester County residents in need!</a:t>
            </a:r>
          </a:p>
          <a:p>
            <a:pPr>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Comprised of 22 partner agencies whose programs cover the impact areas of health, education, and financial stability, and beginning this year, we are announcing our newest initiative…United For Children… whereby we are endeavoring to lift 30 families out of poverty in 3 select areas (Woodbury, Glassboro, and Paulsboro), and to do this by 2030. </a:t>
            </a:r>
          </a:p>
          <a:p>
            <a:pPr>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Programs are reviewed and outcomes are measured by a volunteer committee to ensure the greatest impact.</a:t>
            </a:r>
          </a:p>
          <a:p>
            <a:pPr>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This volunteer committee consists of people from all walks of life in the community brought together by UWGC to collaborate and develop plans for each impact area.</a:t>
            </a:r>
          </a:p>
          <a:p>
            <a:pPr>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Over $94.6 million has been raised for our partner agencies and designated charitable agencies (per our donors’ wishes) since 1957.</a:t>
            </a:r>
          </a:p>
        </p:txBody>
      </p:sp>
      <p:pic>
        <p:nvPicPr>
          <p:cNvPr id="8" name="Picture 7">
            <a:extLst>
              <a:ext uri="{FF2B5EF4-FFF2-40B4-BE49-F238E27FC236}">
                <a16:creationId xmlns:a16="http://schemas.microsoft.com/office/drawing/2014/main" id="{FB303321-5858-0364-C035-1FAE9E8F5616}"/>
              </a:ext>
            </a:extLst>
          </p:cNvPr>
          <p:cNvPicPr>
            <a:picLocks noChangeAspect="1"/>
          </p:cNvPicPr>
          <p:nvPr/>
        </p:nvPicPr>
        <p:blipFill>
          <a:blip r:embed="rId3"/>
          <a:stretch>
            <a:fillRect/>
          </a:stretch>
        </p:blipFill>
        <p:spPr>
          <a:xfrm>
            <a:off x="830424" y="3903885"/>
            <a:ext cx="7445829" cy="3023496"/>
          </a:xfrm>
          <a:prstGeom prst="rect">
            <a:avLst/>
          </a:prstGeom>
        </p:spPr>
      </p:pic>
      <p:pic>
        <p:nvPicPr>
          <p:cNvPr id="11" name="Picture 10">
            <a:extLst>
              <a:ext uri="{FF2B5EF4-FFF2-40B4-BE49-F238E27FC236}">
                <a16:creationId xmlns:a16="http://schemas.microsoft.com/office/drawing/2014/main" id="{0D593AC6-C6FA-4F25-FE75-E4C50C24700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60077" y="4011934"/>
            <a:ext cx="2656144" cy="867747"/>
          </a:xfrm>
          <a:prstGeom prst="rect">
            <a:avLst/>
          </a:prstGeom>
          <a:noFill/>
          <a:ln>
            <a:noFill/>
          </a:ln>
        </p:spPr>
      </p:pic>
    </p:spTree>
    <p:extLst>
      <p:ext uri="{BB962C8B-B14F-4D97-AF65-F5344CB8AC3E}">
        <p14:creationId xmlns:p14="http://schemas.microsoft.com/office/powerpoint/2010/main" val="223219780"/>
      </p:ext>
    </p:extLst>
  </p:cSld>
  <p:clrMapOvr>
    <a:masterClrMapping/>
  </p:clrMapOvr>
  <mc:AlternateContent xmlns:mc="http://schemas.openxmlformats.org/markup-compatibility/2006" xmlns:p14="http://schemas.microsoft.com/office/powerpoint/2010/main">
    <mc:Choice Requires="p14">
      <p:transition spd="slow">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19A619-80C4-5ABB-D906-37C137980666}"/>
              </a:ext>
            </a:extLst>
          </p:cNvPr>
          <p:cNvSpPr/>
          <p:nvPr/>
        </p:nvSpPr>
        <p:spPr>
          <a:xfrm>
            <a:off x="0" y="4331855"/>
            <a:ext cx="9144000" cy="2526145"/>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0" y="346654"/>
            <a:ext cx="9144000" cy="661417"/>
          </a:xfrm>
        </p:spPr>
        <p:txBody>
          <a:bodyPr>
            <a:normAutofit fontScale="90000"/>
          </a:bodyPr>
          <a:lstStyle/>
          <a:p>
            <a:r>
              <a:rPr lang="en-US" sz="3100"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PROGRAMS</a:t>
            </a:r>
            <a:r>
              <a:rPr lang="en-US" b="1" dirty="0">
                <a:ln>
                  <a:solidFill>
                    <a:schemeClr val="tx1"/>
                  </a:solidFill>
                </a:ln>
                <a:solidFill>
                  <a:srgbClr val="0000FF"/>
                </a:solidFill>
                <a:latin typeface="Bodoni MT Black" panose="02070A03080606020203" pitchFamily="18" charset="0"/>
              </a:rPr>
              <a:t> </a:t>
            </a:r>
          </a:p>
        </p:txBody>
      </p:sp>
      <p:sp>
        <p:nvSpPr>
          <p:cNvPr id="4" name="Content Placeholder 7"/>
          <p:cNvSpPr txBox="1">
            <a:spLocks/>
          </p:cNvSpPr>
          <p:nvPr/>
        </p:nvSpPr>
        <p:spPr>
          <a:xfrm>
            <a:off x="548671" y="878889"/>
            <a:ext cx="8046658" cy="345296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latin typeface="Arial" panose="020B0604020202020204" pitchFamily="34" charset="0"/>
                <a:ea typeface="Tahoma" panose="020B0604030504040204" pitchFamily="34" charset="0"/>
                <a:cs typeface="Arial" panose="020B0604020202020204" pitchFamily="34" charset="0"/>
              </a:rPr>
              <a:t>Women United</a:t>
            </a:r>
          </a:p>
          <a:p>
            <a:pPr>
              <a:buClr>
                <a:srgbClr val="800000"/>
              </a:buClr>
              <a:buFont typeface="Wingdings" panose="05000000000000000000" pitchFamily="2" charset="2"/>
              <a:buChar char="ü"/>
            </a:pPr>
            <a:r>
              <a:rPr lang="en-US" sz="1500" dirty="0">
                <a:latin typeface="Arial" panose="020B0604020202020204" pitchFamily="34" charset="0"/>
                <a:ea typeface="Tahoma" panose="020B0604030504040204" pitchFamily="34" charset="0"/>
                <a:cs typeface="Arial" panose="020B0604020202020204" pitchFamily="34" charset="0"/>
              </a:rPr>
              <a:t>National program of United Way Worldwide, organized in 2008 locally to provide women in Gloucester County the opportunity to assist others in reaching their fullest potential and </a:t>
            </a:r>
            <a:br>
              <a:rPr lang="en-US" sz="1500" dirty="0">
                <a:latin typeface="Arial" panose="020B0604020202020204" pitchFamily="34" charset="0"/>
                <a:ea typeface="Tahoma" panose="020B0604030504040204" pitchFamily="34" charset="0"/>
                <a:cs typeface="Arial" panose="020B0604020202020204" pitchFamily="34" charset="0"/>
              </a:rPr>
            </a:br>
            <a:r>
              <a:rPr lang="en-US" sz="1500" dirty="0">
                <a:latin typeface="Arial" panose="020B0604020202020204" pitchFamily="34" charset="0"/>
                <a:ea typeface="Tahoma" panose="020B0604030504040204" pitchFamily="34" charset="0"/>
                <a:cs typeface="Arial" panose="020B0604020202020204" pitchFamily="34" charset="0"/>
              </a:rPr>
              <a:t>empowering women of all ages</a:t>
            </a:r>
          </a:p>
          <a:p>
            <a:pPr>
              <a:buClr>
                <a:srgbClr val="800000"/>
              </a:buClr>
              <a:buFont typeface="Wingdings" panose="05000000000000000000" pitchFamily="2" charset="2"/>
              <a:buChar char="ü"/>
            </a:pPr>
            <a:r>
              <a:rPr lang="en-US" sz="1500" dirty="0">
                <a:latin typeface="Arial" panose="020B0604020202020204" pitchFamily="34" charset="0"/>
                <a:ea typeface="Tahoma" panose="020B0604030504040204" pitchFamily="34" charset="0"/>
                <a:cs typeface="Arial" panose="020B0604020202020204" pitchFamily="34" charset="0"/>
              </a:rPr>
              <a:t>Has funded </a:t>
            </a:r>
            <a:r>
              <a:rPr lang="en-US" sz="1500" b="1" dirty="0">
                <a:latin typeface="Arial" panose="020B0604020202020204" pitchFamily="34" charset="0"/>
                <a:ea typeface="Tahoma" panose="020B0604030504040204" pitchFamily="34" charset="0"/>
                <a:cs typeface="Arial" panose="020B0604020202020204" pitchFamily="34" charset="0"/>
              </a:rPr>
              <a:t>45</a:t>
            </a:r>
            <a:r>
              <a:rPr lang="en-US" sz="1500" dirty="0">
                <a:latin typeface="Arial" panose="020B0604020202020204" pitchFamily="34" charset="0"/>
                <a:ea typeface="Tahoma" panose="020B0604030504040204" pitchFamily="34" charset="0"/>
                <a:cs typeface="Arial" panose="020B0604020202020204" pitchFamily="34" charset="0"/>
              </a:rPr>
              <a:t> grants for over $</a:t>
            </a:r>
            <a:r>
              <a:rPr lang="en-US" sz="1500" b="1" dirty="0">
                <a:latin typeface="Arial" panose="020B0604020202020204" pitchFamily="34" charset="0"/>
                <a:ea typeface="Tahoma" panose="020B0604030504040204" pitchFamily="34" charset="0"/>
                <a:cs typeface="Arial" panose="020B0604020202020204" pitchFamily="34" charset="0"/>
              </a:rPr>
              <a:t>103,000.</a:t>
            </a:r>
          </a:p>
          <a:p>
            <a:pPr marL="0" indent="0">
              <a:buNone/>
            </a:pPr>
            <a:r>
              <a:rPr lang="en-US" sz="1500" b="1" dirty="0">
                <a:latin typeface="Arial" panose="020B0604020202020204" pitchFamily="34" charset="0"/>
                <a:ea typeface="Tahoma" panose="020B0604030504040204" pitchFamily="34" charset="0"/>
                <a:cs typeface="Arial" panose="020B0604020202020204" pitchFamily="34" charset="0"/>
              </a:rPr>
              <a:t>NJ211</a:t>
            </a:r>
          </a:p>
          <a:p>
            <a:pPr>
              <a:buClr>
                <a:srgbClr val="800000"/>
              </a:buClr>
              <a:buFont typeface="Wingdings" panose="05000000000000000000" pitchFamily="2" charset="2"/>
              <a:buChar char="ü"/>
            </a:pPr>
            <a:r>
              <a:rPr lang="en-US" sz="1500" dirty="0">
                <a:latin typeface="Arial" panose="020B0604020202020204" pitchFamily="34" charset="0"/>
                <a:ea typeface="Tahoma" panose="020B0604030504040204" pitchFamily="34" charset="0"/>
                <a:cs typeface="Arial" panose="020B0604020202020204" pitchFamily="34" charset="0"/>
              </a:rPr>
              <a:t>24/7 statewide information and referral hotline</a:t>
            </a:r>
          </a:p>
          <a:p>
            <a:pPr>
              <a:buClr>
                <a:srgbClr val="800000"/>
              </a:buClr>
              <a:buFont typeface="Wingdings" panose="05000000000000000000" pitchFamily="2" charset="2"/>
              <a:buChar char="ü"/>
            </a:pPr>
            <a:r>
              <a:rPr lang="en-US" sz="1500" dirty="0">
                <a:latin typeface="Arial" panose="020B0604020202020204" pitchFamily="34" charset="0"/>
                <a:ea typeface="Tahoma" panose="020B0604030504040204" pitchFamily="34" charset="0"/>
                <a:cs typeface="Arial" panose="020B0604020202020204" pitchFamily="34" charset="0"/>
              </a:rPr>
              <a:t>Helps to identify and connect individuals with providers of needed assistance</a:t>
            </a:r>
          </a:p>
          <a:p>
            <a:pPr>
              <a:buClr>
                <a:srgbClr val="800000"/>
              </a:buClr>
              <a:buFont typeface="Wingdings" panose="05000000000000000000" pitchFamily="2" charset="2"/>
              <a:buChar char="ü"/>
            </a:pPr>
            <a:r>
              <a:rPr lang="en-US" sz="1500" dirty="0">
                <a:latin typeface="Arial" panose="020B0604020202020204" pitchFamily="34" charset="0"/>
                <a:ea typeface="Tahoma" panose="020B0604030504040204" pitchFamily="34" charset="0"/>
                <a:cs typeface="Arial" panose="020B0604020202020204" pitchFamily="34" charset="0"/>
              </a:rPr>
              <a:t>Searchable database of services is available at </a:t>
            </a:r>
            <a:r>
              <a:rPr lang="en-US" sz="1500" dirty="0">
                <a:latin typeface="Arial" panose="020B0604020202020204" pitchFamily="34" charset="0"/>
                <a:ea typeface="Tahoma" panose="020B0604030504040204" pitchFamily="34" charset="0"/>
                <a:cs typeface="Arial" panose="020B0604020202020204" pitchFamily="34" charset="0"/>
                <a:hlinkClick r:id="rId3"/>
              </a:rPr>
              <a:t>www.nj211.org</a:t>
            </a:r>
            <a:endParaRPr lang="en-US" sz="1500" dirty="0">
              <a:latin typeface="Arial" panose="020B0604020202020204" pitchFamily="34" charset="0"/>
              <a:ea typeface="Tahoma" panose="020B0604030504040204" pitchFamily="34" charset="0"/>
              <a:cs typeface="Arial" panose="020B0604020202020204" pitchFamily="34" charset="0"/>
            </a:endParaRPr>
          </a:p>
          <a:p>
            <a:pPr marL="0" indent="0">
              <a:buNone/>
            </a:pPr>
            <a:r>
              <a:rPr lang="en-US" sz="1500" b="1" dirty="0">
                <a:latin typeface="Arial" panose="020B0604020202020204" pitchFamily="34" charset="0"/>
                <a:ea typeface="Tahoma" panose="020B0604030504040204" pitchFamily="34" charset="0"/>
                <a:cs typeface="Arial" panose="020B0604020202020204" pitchFamily="34" charset="0"/>
              </a:rPr>
              <a:t>AARP Tax Aid</a:t>
            </a:r>
          </a:p>
          <a:p>
            <a:pPr>
              <a:buClr>
                <a:srgbClr val="800000"/>
              </a:buClr>
              <a:buFont typeface="Wingdings" panose="05000000000000000000" pitchFamily="2" charset="2"/>
              <a:buChar char="ü"/>
            </a:pPr>
            <a:r>
              <a:rPr lang="en-US" sz="1500" dirty="0">
                <a:latin typeface="Arial" panose="020B0604020202020204" pitchFamily="34" charset="0"/>
                <a:ea typeface="Tahoma" panose="020B0604030504040204" pitchFamily="34" charset="0"/>
                <a:cs typeface="Arial" panose="020B0604020202020204" pitchFamily="34" charset="0"/>
              </a:rPr>
              <a:t>Free tax assistance program for low, moderate and fixed income households</a:t>
            </a:r>
          </a:p>
          <a:p>
            <a:pPr>
              <a:buClr>
                <a:srgbClr val="800000"/>
              </a:buClr>
              <a:buFont typeface="Wingdings" panose="05000000000000000000" pitchFamily="2" charset="2"/>
              <a:buChar char="ü"/>
            </a:pPr>
            <a:r>
              <a:rPr lang="en-US" sz="1500" dirty="0">
                <a:latin typeface="Arial" panose="020B0604020202020204" pitchFamily="34" charset="0"/>
                <a:ea typeface="Tahoma" panose="020B0604030504040204" pitchFamily="34" charset="0"/>
                <a:cs typeface="Arial" panose="020B0604020202020204" pitchFamily="34" charset="0"/>
              </a:rPr>
              <a:t>Since inception in 2009, the program has saved Gloucester County residents </a:t>
            </a:r>
            <a:r>
              <a:rPr lang="en-US" sz="1500" b="1" dirty="0">
                <a:latin typeface="Arial" panose="020B0604020202020204" pitchFamily="34" charset="0"/>
                <a:ea typeface="Tahoma" panose="020B0604030504040204" pitchFamily="34" charset="0"/>
                <a:cs typeface="Arial" panose="020B0604020202020204" pitchFamily="34" charset="0"/>
              </a:rPr>
              <a:t>nearly $7,000,000 </a:t>
            </a:r>
            <a:r>
              <a:rPr lang="en-US" sz="1500" dirty="0">
                <a:latin typeface="Arial" panose="020B0604020202020204" pitchFamily="34" charset="0"/>
                <a:ea typeface="Tahoma" panose="020B0604030504040204" pitchFamily="34" charset="0"/>
                <a:cs typeface="Arial" panose="020B0604020202020204" pitchFamily="34" charset="0"/>
              </a:rPr>
              <a:t>in filing fees </a:t>
            </a:r>
          </a:p>
          <a:p>
            <a:pPr>
              <a:buClr>
                <a:srgbClr val="7030A0"/>
              </a:buClr>
              <a:buFont typeface="Wingdings" panose="05000000000000000000" pitchFamily="2" charset="2"/>
              <a:buChar char="ü"/>
            </a:pPr>
            <a:endParaRPr lang="en-US" sz="2000" dirty="0">
              <a:solidFill>
                <a:srgbClr val="7030A0"/>
              </a:solidFill>
            </a:endParaRPr>
          </a:p>
        </p:txBody>
      </p:sp>
      <p:pic>
        <p:nvPicPr>
          <p:cNvPr id="6" name="Picture 5">
            <a:extLst>
              <a:ext uri="{FF2B5EF4-FFF2-40B4-BE49-F238E27FC236}">
                <a16:creationId xmlns:a16="http://schemas.microsoft.com/office/drawing/2014/main" id="{C793E6DD-85B9-8B63-E713-0D27811C825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891" y="4400661"/>
            <a:ext cx="4539342" cy="2382693"/>
          </a:xfrm>
          <a:prstGeom prst="rect">
            <a:avLst/>
          </a:prstGeom>
          <a:noFill/>
          <a:ln>
            <a:noFill/>
          </a:ln>
        </p:spPr>
      </p:pic>
      <p:pic>
        <p:nvPicPr>
          <p:cNvPr id="8" name="Picture 7">
            <a:extLst>
              <a:ext uri="{FF2B5EF4-FFF2-40B4-BE49-F238E27FC236}">
                <a16:creationId xmlns:a16="http://schemas.microsoft.com/office/drawing/2014/main" id="{2B179A55-5734-5776-F8A7-03083BD50B8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7117" y="6353289"/>
            <a:ext cx="1138335" cy="366629"/>
          </a:xfrm>
          <a:prstGeom prst="rect">
            <a:avLst/>
          </a:prstGeom>
          <a:noFill/>
          <a:ln>
            <a:noFill/>
          </a:ln>
        </p:spPr>
      </p:pic>
      <p:pic>
        <p:nvPicPr>
          <p:cNvPr id="9" name="Picture 8">
            <a:extLst>
              <a:ext uri="{FF2B5EF4-FFF2-40B4-BE49-F238E27FC236}">
                <a16:creationId xmlns:a16="http://schemas.microsoft.com/office/drawing/2014/main" id="{D23659FC-8B33-8D70-1345-AA93E735AB75}"/>
              </a:ext>
            </a:extLst>
          </p:cNvPr>
          <p:cNvPicPr>
            <a:picLocks noChangeAspect="1"/>
          </p:cNvPicPr>
          <p:nvPr/>
        </p:nvPicPr>
        <p:blipFill>
          <a:blip r:embed="rId6"/>
          <a:stretch>
            <a:fillRect/>
          </a:stretch>
        </p:blipFill>
        <p:spPr>
          <a:xfrm>
            <a:off x="6120881" y="4400661"/>
            <a:ext cx="2474447" cy="2319257"/>
          </a:xfrm>
          <a:prstGeom prst="rect">
            <a:avLst/>
          </a:prstGeom>
        </p:spPr>
      </p:pic>
    </p:spTree>
    <p:extLst>
      <p:ext uri="{BB962C8B-B14F-4D97-AF65-F5344CB8AC3E}">
        <p14:creationId xmlns:p14="http://schemas.microsoft.com/office/powerpoint/2010/main" val="308007249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762" y="-41416"/>
            <a:ext cx="9148762" cy="69303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0" y="1"/>
            <a:ext cx="9143999" cy="724618"/>
          </a:xfrm>
        </p:spPr>
        <p:txBody>
          <a:bodyPr>
            <a:normAutofit/>
          </a:bodyPr>
          <a:lstStyle/>
          <a:p>
            <a:r>
              <a:rPr lang="en-US" sz="4000"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Drives</a:t>
            </a:r>
            <a:r>
              <a:rPr lang="en-US" sz="4000" dirty="0">
                <a:ln>
                  <a:solidFill>
                    <a:schemeClr val="tx1"/>
                  </a:solidFill>
                </a:ln>
                <a:solidFill>
                  <a:srgbClr val="008080"/>
                </a:solidFill>
                <a:latin typeface="Bodoni MT Black" panose="02070A03080606020203" pitchFamily="18" charset="0"/>
              </a:rPr>
              <a:t> </a:t>
            </a:r>
          </a:p>
        </p:txBody>
      </p:sp>
      <p:sp>
        <p:nvSpPr>
          <p:cNvPr id="7" name="Text Box 2"/>
          <p:cNvSpPr txBox="1">
            <a:spLocks noChangeArrowheads="1"/>
          </p:cNvSpPr>
          <p:nvPr/>
        </p:nvSpPr>
        <p:spPr bwMode="auto">
          <a:xfrm>
            <a:off x="6064370" y="5253486"/>
            <a:ext cx="2910753" cy="148374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 </a:t>
            </a:r>
          </a:p>
        </p:txBody>
      </p:sp>
      <p:sp>
        <p:nvSpPr>
          <p:cNvPr id="6" name="Content Placeholder 5"/>
          <p:cNvSpPr>
            <a:spLocks noGrp="1"/>
          </p:cNvSpPr>
          <p:nvPr>
            <p:ph idx="1"/>
          </p:nvPr>
        </p:nvSpPr>
        <p:spPr>
          <a:xfrm>
            <a:off x="448574" y="120770"/>
            <a:ext cx="8695424" cy="4547159"/>
          </a:xfrm>
        </p:spPr>
        <p:txBody>
          <a:bodyPr>
            <a:noAutofit/>
          </a:bodyPr>
          <a:lstStyle/>
          <a:p>
            <a:pPr marL="0" indent="0">
              <a:buClr>
                <a:srgbClr val="800000"/>
              </a:buClr>
              <a:buNone/>
            </a:pPr>
            <a:br>
              <a:rPr lang="en-US" sz="1600" b="1" dirty="0">
                <a:solidFill>
                  <a:srgbClr val="008080"/>
                </a:solidFill>
              </a:rPr>
            </a:br>
            <a:br>
              <a:rPr lang="en-US" sz="1600" b="1" dirty="0">
                <a:solidFill>
                  <a:srgbClr val="008080"/>
                </a:solidFill>
              </a:rPr>
            </a:br>
            <a:r>
              <a:rPr lang="en-US" sz="1400" b="1" dirty="0">
                <a:latin typeface="Arial" panose="020B0604020202020204" pitchFamily="34" charset="0"/>
                <a:ea typeface="Tahoma" panose="020B0604030504040204" pitchFamily="34" charset="0"/>
                <a:cs typeface="Arial" panose="020B0604020202020204" pitchFamily="34" charset="0"/>
              </a:rPr>
              <a:t>Gloucester County Cares About Hunger</a:t>
            </a:r>
          </a:p>
          <a:p>
            <a:pPr>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The 21</a:t>
            </a:r>
            <a:r>
              <a:rPr lang="en-US" sz="1400" baseline="30000" dirty="0">
                <a:latin typeface="Arial" panose="020B0604020202020204" pitchFamily="34" charset="0"/>
                <a:ea typeface="Tahoma" panose="020B0604030504040204" pitchFamily="34" charset="0"/>
                <a:cs typeface="Arial" panose="020B0604020202020204" pitchFamily="34" charset="0"/>
              </a:rPr>
              <a:t>st</a:t>
            </a:r>
            <a:r>
              <a:rPr lang="en-US" sz="1400" dirty="0">
                <a:latin typeface="Arial" panose="020B0604020202020204" pitchFamily="34" charset="0"/>
                <a:ea typeface="Tahoma" panose="020B0604030504040204" pitchFamily="34" charset="0"/>
                <a:cs typeface="Arial" panose="020B0604020202020204" pitchFamily="34" charset="0"/>
              </a:rPr>
              <a:t> Annual Drive was held on April 6, 2026.</a:t>
            </a:r>
          </a:p>
          <a:p>
            <a:pPr>
              <a:buClr>
                <a:srgbClr val="800000"/>
              </a:buClr>
              <a:buFont typeface="Wingdings" panose="05000000000000000000" pitchFamily="2" charset="2"/>
              <a:buChar char="ü"/>
            </a:pPr>
            <a:r>
              <a:rPr lang="en-US" sz="1400" b="1" dirty="0">
                <a:latin typeface="Arial" panose="020B0604020202020204" pitchFamily="34" charset="0"/>
                <a:ea typeface="Tahoma" panose="020B0604030504040204" pitchFamily="34" charset="0"/>
                <a:cs typeface="Arial" panose="020B0604020202020204" pitchFamily="34" charset="0"/>
              </a:rPr>
              <a:t>15</a:t>
            </a:r>
            <a:r>
              <a:rPr lang="en-US" sz="1400" dirty="0">
                <a:latin typeface="Arial" panose="020B0604020202020204" pitchFamily="34" charset="0"/>
                <a:ea typeface="Tahoma" panose="020B0604030504040204" pitchFamily="34" charset="0"/>
                <a:cs typeface="Arial" panose="020B0604020202020204" pitchFamily="34" charset="0"/>
              </a:rPr>
              <a:t> organizations participated…together we collected </a:t>
            </a:r>
            <a:r>
              <a:rPr lang="en-US" sz="1400" b="1" dirty="0">
                <a:latin typeface="Arial" panose="020B0604020202020204" pitchFamily="34" charset="0"/>
                <a:ea typeface="Tahoma" panose="020B0604030504040204" pitchFamily="34" charset="0"/>
                <a:cs typeface="Arial" panose="020B0604020202020204" pitchFamily="34" charset="0"/>
              </a:rPr>
              <a:t>over 3,000 </a:t>
            </a:r>
            <a:r>
              <a:rPr lang="en-US" sz="1400" dirty="0">
                <a:latin typeface="Arial" panose="020B0604020202020204" pitchFamily="34" charset="0"/>
                <a:ea typeface="Tahoma" panose="020B0604030504040204" pitchFamily="34" charset="0"/>
                <a:cs typeface="Arial" panose="020B0604020202020204" pitchFamily="34" charset="0"/>
              </a:rPr>
              <a:t>pounds of food (</a:t>
            </a:r>
            <a:r>
              <a:rPr lang="en-US" sz="1400" b="1" dirty="0">
                <a:latin typeface="Arial" panose="020B0604020202020204" pitchFamily="34" charset="0"/>
                <a:ea typeface="Tahoma" panose="020B0604030504040204" pitchFamily="34" charset="0"/>
                <a:cs typeface="Arial" panose="020B0604020202020204" pitchFamily="34" charset="0"/>
              </a:rPr>
              <a:t>equals 3,000 meals</a:t>
            </a:r>
            <a:r>
              <a:rPr lang="en-US" sz="1400" dirty="0">
                <a:latin typeface="Arial" panose="020B0604020202020204" pitchFamily="34" charset="0"/>
                <a:ea typeface="Tahoma" panose="020B0604030504040204" pitchFamily="34" charset="0"/>
                <a:cs typeface="Arial" panose="020B0604020202020204" pitchFamily="34" charset="0"/>
              </a:rPr>
              <a:t>)!</a:t>
            </a:r>
          </a:p>
          <a:p>
            <a:pPr>
              <a:buClr>
                <a:srgbClr val="800000"/>
              </a:buClr>
              <a:buFont typeface="Wingdings" panose="05000000000000000000" pitchFamily="2" charset="2"/>
              <a:buChar char="ü"/>
            </a:pPr>
            <a:r>
              <a:rPr lang="en-US" sz="1350" dirty="0">
                <a:latin typeface="Arial" panose="020B0604020202020204" pitchFamily="34" charset="0"/>
                <a:ea typeface="Tahoma" panose="020B0604030504040204" pitchFamily="34" charset="0"/>
                <a:cs typeface="Arial" panose="020B0604020202020204" pitchFamily="34" charset="0"/>
              </a:rPr>
              <a:t>Since 2006, over </a:t>
            </a:r>
            <a:r>
              <a:rPr lang="en-US" sz="1350" b="1" dirty="0">
                <a:latin typeface="Arial" panose="020B0604020202020204" pitchFamily="34" charset="0"/>
                <a:ea typeface="Tahoma" panose="020B0604030504040204" pitchFamily="34" charset="0"/>
                <a:cs typeface="Arial" panose="020B0604020202020204" pitchFamily="34" charset="0"/>
              </a:rPr>
              <a:t>252,000 </a:t>
            </a:r>
            <a:r>
              <a:rPr lang="en-US" sz="1350" dirty="0">
                <a:latin typeface="Arial" panose="020B0604020202020204" pitchFamily="34" charset="0"/>
                <a:ea typeface="Tahoma" panose="020B0604030504040204" pitchFamily="34" charset="0"/>
                <a:cs typeface="Arial" panose="020B0604020202020204" pitchFamily="34" charset="0"/>
              </a:rPr>
              <a:t>pounds of food have been collected to feed hungry Gloucester County families.</a:t>
            </a:r>
          </a:p>
          <a:p>
            <a:pPr>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Co-sponsored by the United Way of Gloucester County and the Gloucester County Board of Commissioners - Human Service Advisory Council</a:t>
            </a:r>
          </a:p>
          <a:p>
            <a:pPr marL="0" indent="0">
              <a:buClr>
                <a:srgbClr val="800000"/>
              </a:buClr>
              <a:buNone/>
            </a:pPr>
            <a:r>
              <a:rPr lang="en-US" sz="1400" b="1" dirty="0">
                <a:latin typeface="Arial" panose="020B0604020202020204" pitchFamily="34" charset="0"/>
                <a:ea typeface="Tahoma" panose="020B0604030504040204" pitchFamily="34" charset="0"/>
                <a:cs typeface="Arial" panose="020B0604020202020204" pitchFamily="34" charset="0"/>
              </a:rPr>
              <a:t>Toys for Tots </a:t>
            </a:r>
          </a:p>
          <a:p>
            <a:pPr>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Over</a:t>
            </a:r>
            <a:r>
              <a:rPr lang="en-US" sz="1400" b="1" dirty="0">
                <a:latin typeface="Arial" panose="020B0604020202020204" pitchFamily="34" charset="0"/>
                <a:ea typeface="Tahoma" panose="020B0604030504040204" pitchFamily="34" charset="0"/>
                <a:cs typeface="Arial" panose="020B0604020202020204" pitchFamily="34" charset="0"/>
              </a:rPr>
              <a:t> 30 </a:t>
            </a:r>
            <a:r>
              <a:rPr lang="en-US" sz="1400" dirty="0">
                <a:latin typeface="Arial" panose="020B0604020202020204" pitchFamily="34" charset="0"/>
                <a:ea typeface="Tahoma" panose="020B0604030504040204" pitchFamily="34" charset="0"/>
                <a:cs typeface="Arial" panose="020B0604020202020204" pitchFamily="34" charset="0"/>
              </a:rPr>
              <a:t>organizations participated, serving nearly </a:t>
            </a:r>
            <a:r>
              <a:rPr lang="en-US" sz="1400" b="1" dirty="0">
                <a:latin typeface="Arial" panose="020B0604020202020204" pitchFamily="34" charset="0"/>
                <a:ea typeface="Tahoma" panose="020B0604030504040204" pitchFamily="34" charset="0"/>
                <a:cs typeface="Arial" panose="020B0604020202020204" pitchFamily="34" charset="0"/>
              </a:rPr>
              <a:t>60,000 </a:t>
            </a:r>
            <a:r>
              <a:rPr lang="en-US" sz="1400" dirty="0">
                <a:latin typeface="Arial" panose="020B0604020202020204" pitchFamily="34" charset="0"/>
                <a:ea typeface="Tahoma" panose="020B0604030504040204" pitchFamily="34" charset="0"/>
                <a:cs typeface="Arial" panose="020B0604020202020204" pitchFamily="34" charset="0"/>
              </a:rPr>
              <a:t>Gloucester County children during the </a:t>
            </a:r>
            <a:r>
              <a:rPr lang="en-US" sz="1400" b="1" dirty="0">
                <a:latin typeface="Arial" panose="020B0604020202020204" pitchFamily="34" charset="0"/>
                <a:ea typeface="Tahoma" panose="020B0604030504040204" pitchFamily="34" charset="0"/>
                <a:cs typeface="Arial" panose="020B0604020202020204" pitchFamily="34" charset="0"/>
              </a:rPr>
              <a:t>2025</a:t>
            </a:r>
            <a:r>
              <a:rPr lang="en-US" sz="1400" dirty="0">
                <a:latin typeface="Arial" panose="020B0604020202020204" pitchFamily="34" charset="0"/>
                <a:ea typeface="Tahoma" panose="020B0604030504040204" pitchFamily="34" charset="0"/>
                <a:cs typeface="Arial" panose="020B0604020202020204" pitchFamily="34" charset="0"/>
              </a:rPr>
              <a:t> holiday season</a:t>
            </a:r>
          </a:p>
          <a:p>
            <a:pPr>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Operated in conjunction with Semper Fidelis Detachment of Marine Corps League</a:t>
            </a:r>
          </a:p>
          <a:p>
            <a:pPr marL="0" indent="0">
              <a:buNone/>
            </a:pPr>
            <a:endParaRPr lang="en-US" sz="1600" dirty="0">
              <a:latin typeface="Calibri" panose="020F0502020204030204" pitchFamily="34" charset="0"/>
            </a:endParaRPr>
          </a:p>
        </p:txBody>
      </p:sp>
      <p:pic>
        <p:nvPicPr>
          <p:cNvPr id="8" name="Picture 7" descr="C:\Users\lcheeseman\Pictures\localized logos 002.jpg"/>
          <p:cNvPicPr/>
          <p:nvPr/>
        </p:nvPicPr>
        <p:blipFill>
          <a:blip r:embed="rId2" cstate="print"/>
          <a:srcRect/>
          <a:stretch>
            <a:fillRect/>
          </a:stretch>
        </p:blipFill>
        <p:spPr bwMode="auto">
          <a:xfrm>
            <a:off x="6538823" y="5438499"/>
            <a:ext cx="1966822" cy="1491812"/>
          </a:xfrm>
          <a:prstGeom prst="rect">
            <a:avLst/>
          </a:prstGeom>
          <a:noFill/>
          <a:ln w="9525">
            <a:noFill/>
            <a:miter lim="800000"/>
            <a:headEnd/>
            <a:tailEnd/>
          </a:ln>
        </p:spPr>
      </p:pic>
      <p:sp>
        <p:nvSpPr>
          <p:cNvPr id="9" name="Rectangle 8"/>
          <p:cNvSpPr/>
          <p:nvPr/>
        </p:nvSpPr>
        <p:spPr>
          <a:xfrm>
            <a:off x="-1" y="5434642"/>
            <a:ext cx="9143999" cy="1423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A7C2D7D-7614-CE0A-A95A-8F8AD1079FFC}"/>
              </a:ext>
            </a:extLst>
          </p:cNvPr>
          <p:cNvSpPr/>
          <p:nvPr/>
        </p:nvSpPr>
        <p:spPr>
          <a:xfrm>
            <a:off x="0" y="3582955"/>
            <a:ext cx="9144000" cy="3326647"/>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ox full of toys&#10;&#10;AI-generated content may be incorrect.">
            <a:extLst>
              <a:ext uri="{FF2B5EF4-FFF2-40B4-BE49-F238E27FC236}">
                <a16:creationId xmlns:a16="http://schemas.microsoft.com/office/drawing/2014/main" id="{29ADF67B-ED39-95BE-017D-59FEF8F616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4596" y="3937519"/>
            <a:ext cx="3950652" cy="2799712"/>
          </a:xfrm>
          <a:prstGeom prst="rect">
            <a:avLst/>
          </a:prstGeom>
        </p:spPr>
      </p:pic>
      <p:pic>
        <p:nvPicPr>
          <p:cNvPr id="2" name="Picture 1" descr="No photo description available.">
            <a:extLst>
              <a:ext uri="{FF2B5EF4-FFF2-40B4-BE49-F238E27FC236}">
                <a16:creationId xmlns:a16="http://schemas.microsoft.com/office/drawing/2014/main" id="{82BA68C2-859B-B6DF-F3EA-6FD68C7608E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881" y="3937518"/>
            <a:ext cx="3744564" cy="2825997"/>
          </a:xfrm>
          <a:prstGeom prst="rect">
            <a:avLst/>
          </a:prstGeom>
          <a:noFill/>
          <a:ln>
            <a:noFill/>
          </a:ln>
        </p:spPr>
      </p:pic>
    </p:spTree>
    <p:extLst>
      <p:ext uri="{BB962C8B-B14F-4D97-AF65-F5344CB8AC3E}">
        <p14:creationId xmlns:p14="http://schemas.microsoft.com/office/powerpoint/2010/main" val="441070035"/>
      </p:ext>
    </p:extLst>
  </p:cSld>
  <p:clrMapOvr>
    <a:masterClrMapping/>
  </p:clrMapOvr>
  <p:transition spd="slow">
    <p:wheel spokes="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FBE4F4-061B-3EFD-16BC-30FC14038AD9}"/>
              </a:ext>
            </a:extLst>
          </p:cNvPr>
          <p:cNvSpPr/>
          <p:nvPr/>
        </p:nvSpPr>
        <p:spPr>
          <a:xfrm>
            <a:off x="0" y="4748361"/>
            <a:ext cx="9144000" cy="214053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3888" y="976572"/>
            <a:ext cx="7886700" cy="2852737"/>
          </a:xfrm>
        </p:spPr>
        <p:txBody>
          <a:bodyPr/>
          <a:lstStyle/>
          <a:p>
            <a:pPr algn="ctr"/>
            <a:r>
              <a:rPr lang="en-US" b="1" dirty="0">
                <a:solidFill>
                  <a:srgbClr val="99FF99"/>
                </a:solidFill>
                <a:latin typeface="+mn-lt"/>
              </a:rPr>
              <a:t>A Checklist for </a:t>
            </a:r>
            <a:br>
              <a:rPr lang="en-US" b="1" dirty="0">
                <a:solidFill>
                  <a:srgbClr val="99FF99"/>
                </a:solidFill>
                <a:latin typeface="+mn-lt"/>
              </a:rPr>
            </a:br>
            <a:r>
              <a:rPr lang="en-US" b="1" dirty="0">
                <a:solidFill>
                  <a:srgbClr val="99FF99"/>
                </a:solidFill>
                <a:latin typeface="+mn-lt"/>
              </a:rPr>
              <a:t>a Great Campaign</a:t>
            </a:r>
          </a:p>
        </p:txBody>
      </p:sp>
      <p:sp>
        <p:nvSpPr>
          <p:cNvPr id="3" name="Text Box 2"/>
          <p:cNvSpPr txBox="1">
            <a:spLocks noChangeArrowheads="1"/>
          </p:cNvSpPr>
          <p:nvPr/>
        </p:nvSpPr>
        <p:spPr bwMode="auto">
          <a:xfrm>
            <a:off x="6064370" y="5253486"/>
            <a:ext cx="2910753" cy="148374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 </a:t>
            </a:r>
          </a:p>
        </p:txBody>
      </p:sp>
      <p:pic>
        <p:nvPicPr>
          <p:cNvPr id="4" name="Picture 3" descr="C:\Users\lcheeseman\Pictures\localized logos 002.jpg"/>
          <p:cNvPicPr/>
          <p:nvPr/>
        </p:nvPicPr>
        <p:blipFill>
          <a:blip r:embed="rId3" cstate="print"/>
          <a:srcRect/>
          <a:stretch>
            <a:fillRect/>
          </a:stretch>
        </p:blipFill>
        <p:spPr bwMode="auto">
          <a:xfrm>
            <a:off x="6599209" y="5227609"/>
            <a:ext cx="1966822" cy="1491812"/>
          </a:xfrm>
          <a:prstGeom prst="rect">
            <a:avLst/>
          </a:prstGeom>
          <a:noFill/>
          <a:ln w="9525">
            <a:noFill/>
            <a:miter lim="800000"/>
            <a:headEnd/>
            <a:tailEnd/>
          </a:ln>
        </p:spPr>
      </p:pic>
      <p:sp>
        <p:nvSpPr>
          <p:cNvPr id="6" name="Rectangle 5"/>
          <p:cNvSpPr/>
          <p:nvPr/>
        </p:nvSpPr>
        <p:spPr>
          <a:xfrm>
            <a:off x="0" y="1"/>
            <a:ext cx="914400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dirty="0">
                <a:solidFill>
                  <a:schemeClr val="tx1"/>
                </a:solidFill>
              </a:rPr>
              <a:t> </a:t>
            </a:r>
            <a:endParaRPr lang="en-US" sz="4800" dirty="0"/>
          </a:p>
        </p:txBody>
      </p:sp>
      <p:sp>
        <p:nvSpPr>
          <p:cNvPr id="8" name="TextBox 7"/>
          <p:cNvSpPr txBox="1"/>
          <p:nvPr/>
        </p:nvSpPr>
        <p:spPr>
          <a:xfrm>
            <a:off x="1215876" y="75177"/>
            <a:ext cx="6702724" cy="707886"/>
          </a:xfrm>
          <a:prstGeom prst="rect">
            <a:avLst/>
          </a:prstGeom>
          <a:noFill/>
        </p:spPr>
        <p:txBody>
          <a:bodyPr wrap="square" rtlCol="0">
            <a:spAutoFit/>
          </a:bodyPr>
          <a:lstStyle/>
          <a:p>
            <a:pPr algn="ctr"/>
            <a:r>
              <a:rPr lang="en-US" sz="4000"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Initiatives</a:t>
            </a:r>
            <a:r>
              <a:rPr lang="en-US" sz="4000" b="1"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 </a:t>
            </a:r>
            <a:endParaRPr lang="en-US" sz="4000"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endParaRPr>
          </a:p>
        </p:txBody>
      </p:sp>
      <p:sp>
        <p:nvSpPr>
          <p:cNvPr id="5" name="TextBox 4"/>
          <p:cNvSpPr txBox="1"/>
          <p:nvPr/>
        </p:nvSpPr>
        <p:spPr>
          <a:xfrm>
            <a:off x="181155" y="858239"/>
            <a:ext cx="8583283" cy="5047536"/>
          </a:xfrm>
          <a:prstGeom prst="rect">
            <a:avLst/>
          </a:prstGeom>
          <a:noFill/>
        </p:spPr>
        <p:txBody>
          <a:bodyPr wrap="square" rtlCol="0">
            <a:spAutoFit/>
          </a:bodyPr>
          <a:lstStyle/>
          <a:p>
            <a:r>
              <a:rPr lang="en-US" sz="1400" dirty="0">
                <a:solidFill>
                  <a:schemeClr val="accent5">
                    <a:lumMod val="75000"/>
                  </a:schemeClr>
                </a:solidFill>
                <a:latin typeface="Arial" panose="020B0604020202020204" pitchFamily="34" charset="0"/>
                <a:cs typeface="Arial" panose="020B0604020202020204" pitchFamily="34" charset="0"/>
              </a:rPr>
              <a:t> </a:t>
            </a:r>
            <a:r>
              <a:rPr lang="en-US" sz="1400" b="1" dirty="0" err="1">
                <a:latin typeface="Arial" panose="020B0604020202020204" pitchFamily="34" charset="0"/>
                <a:ea typeface="Tahoma" panose="020B0604030504040204" pitchFamily="34" charset="0"/>
                <a:cs typeface="Arial" panose="020B0604020202020204" pitchFamily="34" charset="0"/>
              </a:rPr>
              <a:t>SingleCare</a:t>
            </a:r>
            <a:r>
              <a:rPr lang="en-US" sz="1400" b="1" dirty="0">
                <a:latin typeface="Arial" panose="020B0604020202020204" pitchFamily="34" charset="0"/>
                <a:ea typeface="Tahoma" panose="020B0604030504040204" pitchFamily="34" charset="0"/>
                <a:cs typeface="Arial" panose="020B0604020202020204" pitchFamily="34" charset="0"/>
              </a:rPr>
              <a:t> Prescription Program (formerly </a:t>
            </a:r>
            <a:r>
              <a:rPr lang="en-US" sz="1400" b="1" dirty="0" err="1">
                <a:latin typeface="Arial" panose="020B0604020202020204" pitchFamily="34" charset="0"/>
                <a:ea typeface="Tahoma" panose="020B0604030504040204" pitchFamily="34" charset="0"/>
                <a:cs typeface="Arial" panose="020B0604020202020204" pitchFamily="34" charset="0"/>
              </a:rPr>
              <a:t>FamilyWize</a:t>
            </a:r>
            <a:r>
              <a:rPr lang="en-US" sz="1400" b="1" dirty="0">
                <a:latin typeface="Arial" panose="020B0604020202020204" pitchFamily="34" charset="0"/>
                <a:ea typeface="Tahoma" panose="020B0604030504040204" pitchFamily="34" charset="0"/>
                <a:cs typeface="Arial" panose="020B0604020202020204" pitchFamily="34" charset="0"/>
              </a:rPr>
              <a:t>) </a:t>
            </a:r>
          </a:p>
          <a:p>
            <a:pPr marL="285750" indent="-285750">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Free prescription drug savings card used by uninsured and underinsured</a:t>
            </a:r>
          </a:p>
          <a:p>
            <a:pPr marL="285750" indent="-285750">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Acceptable at all national stores where prescriptions are filled</a:t>
            </a:r>
          </a:p>
          <a:p>
            <a:pPr marL="285750" indent="-285750">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Over </a:t>
            </a:r>
            <a:r>
              <a:rPr lang="en-US" sz="1400" b="1" dirty="0">
                <a:latin typeface="Arial" panose="020B0604020202020204" pitchFamily="34" charset="0"/>
                <a:ea typeface="Tahoma" panose="020B0604030504040204" pitchFamily="34" charset="0"/>
                <a:cs typeface="Arial" panose="020B0604020202020204" pitchFamily="34" charset="0"/>
              </a:rPr>
              <a:t>20,000 </a:t>
            </a:r>
            <a:r>
              <a:rPr lang="en-US" sz="1400" dirty="0">
                <a:latin typeface="Arial" panose="020B0604020202020204" pitchFamily="34" charset="0"/>
                <a:ea typeface="Tahoma" panose="020B0604030504040204" pitchFamily="34" charset="0"/>
                <a:cs typeface="Arial" panose="020B0604020202020204" pitchFamily="34" charset="0"/>
              </a:rPr>
              <a:t>Gloucester County residents saved nearly </a:t>
            </a:r>
            <a:r>
              <a:rPr lang="en-US" sz="1400" b="1" dirty="0">
                <a:latin typeface="Arial" panose="020B0604020202020204" pitchFamily="34" charset="0"/>
                <a:ea typeface="Tahoma" panose="020B0604030504040204" pitchFamily="34" charset="0"/>
                <a:cs typeface="Arial" panose="020B0604020202020204" pitchFamily="34" charset="0"/>
              </a:rPr>
              <a:t>$3,000,000 </a:t>
            </a:r>
            <a:r>
              <a:rPr lang="en-US" sz="1400" dirty="0">
                <a:latin typeface="Arial" panose="020B0604020202020204" pitchFamily="34" charset="0"/>
                <a:ea typeface="Tahoma" panose="020B0604030504040204" pitchFamily="34" charset="0"/>
                <a:cs typeface="Arial" panose="020B0604020202020204" pitchFamily="34" charset="0"/>
              </a:rPr>
              <a:t>since this program was launched</a:t>
            </a:r>
          </a:p>
          <a:p>
            <a:pPr marL="285750" indent="-285750">
              <a:buClr>
                <a:srgbClr val="800000"/>
              </a:buClr>
              <a:buFont typeface="Wingdings" panose="05000000000000000000" pitchFamily="2" charset="2"/>
              <a:buChar char="ü"/>
            </a:pPr>
            <a:endParaRPr lang="en-US" sz="1400" dirty="0">
              <a:latin typeface="Arial" panose="020B0604020202020204" pitchFamily="34" charset="0"/>
              <a:ea typeface="Tahoma" panose="020B0604030504040204" pitchFamily="34" charset="0"/>
              <a:cs typeface="Arial" panose="020B0604020202020204" pitchFamily="34" charset="0"/>
            </a:endParaRPr>
          </a:p>
          <a:p>
            <a:r>
              <a:rPr lang="en-US" sz="1400" b="1" dirty="0">
                <a:latin typeface="Arial" panose="020B0604020202020204" pitchFamily="34" charset="0"/>
                <a:ea typeface="Tahoma" panose="020B0604030504040204" pitchFamily="34" charset="0"/>
                <a:cs typeface="Arial" panose="020B0604020202020204" pitchFamily="34" charset="0"/>
              </a:rPr>
              <a:t>Pureland East-West Community Shuttle</a:t>
            </a:r>
          </a:p>
          <a:p>
            <a:pPr marL="285750" indent="-285750">
              <a:buClr>
                <a:srgbClr val="800000"/>
              </a:buClr>
              <a:buFont typeface="Wingdings" panose="05000000000000000000" pitchFamily="2" charset="2"/>
              <a:buChar char="ü"/>
            </a:pPr>
            <a:r>
              <a:rPr lang="en-US" sz="1400" b="1" dirty="0">
                <a:latin typeface="Arial" panose="020B0604020202020204" pitchFamily="34" charset="0"/>
                <a:ea typeface="Tahoma" panose="020B0604030504040204" pitchFamily="34" charset="0"/>
                <a:cs typeface="Arial" panose="020B0604020202020204" pitchFamily="34" charset="0"/>
              </a:rPr>
              <a:t>Free, </a:t>
            </a:r>
            <a:r>
              <a:rPr lang="en-US" sz="1400" dirty="0">
                <a:latin typeface="Arial" panose="020B0604020202020204" pitchFamily="34" charset="0"/>
                <a:ea typeface="Tahoma" panose="020B0604030504040204" pitchFamily="34" charset="0"/>
                <a:cs typeface="Arial" panose="020B0604020202020204" pitchFamily="34" charset="0"/>
              </a:rPr>
              <a:t>easy access transportation along the Route 322 corridor to Pureland Industrial Park with internal Pureland shuttle</a:t>
            </a:r>
          </a:p>
          <a:p>
            <a:pPr marL="285750" indent="-285750">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Connects with ten NJT bus routes</a:t>
            </a:r>
          </a:p>
          <a:p>
            <a:pPr marL="285750" indent="-285750">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Cost of the Pureland East-West Shuttle and the Internal Circulator is </a:t>
            </a:r>
            <a:r>
              <a:rPr lang="en-US" sz="1400" b="1" dirty="0">
                <a:latin typeface="Arial" panose="020B0604020202020204" pitchFamily="34" charset="0"/>
                <a:ea typeface="Tahoma" panose="020B0604030504040204" pitchFamily="34" charset="0"/>
                <a:cs typeface="Arial" panose="020B0604020202020204" pitchFamily="34" charset="0"/>
              </a:rPr>
              <a:t>free.</a:t>
            </a:r>
          </a:p>
          <a:p>
            <a:pPr marL="285750" indent="-285750">
              <a:buClr>
                <a:srgbClr val="800000"/>
              </a:buClr>
              <a:buFont typeface="Wingdings" panose="05000000000000000000" pitchFamily="2" charset="2"/>
              <a:buChar char="ü"/>
            </a:pPr>
            <a:r>
              <a:rPr lang="en-US" sz="1400" b="1" dirty="0">
                <a:latin typeface="Arial" panose="020B0604020202020204" pitchFamily="34" charset="0"/>
                <a:ea typeface="Tahoma" panose="020B0604030504040204" pitchFamily="34" charset="0"/>
                <a:cs typeface="Arial" panose="020B0604020202020204" pitchFamily="34" charset="0"/>
              </a:rPr>
              <a:t>Since the program’s inception in 2015, total ridership is nearly 400,000</a:t>
            </a:r>
          </a:p>
          <a:p>
            <a:pPr marL="285750" indent="-285750">
              <a:buFont typeface="Arial" panose="020B0604020202020204" pitchFamily="34" charset="0"/>
              <a:buChar char="•"/>
            </a:pPr>
            <a:endParaRPr lang="en-US" sz="1400" dirty="0">
              <a:latin typeface="Arial" panose="020B0604020202020204" pitchFamily="34" charset="0"/>
              <a:ea typeface="Tahoma" panose="020B0604030504040204" pitchFamily="34" charset="0"/>
              <a:cs typeface="Arial" panose="020B0604020202020204" pitchFamily="34" charset="0"/>
            </a:endParaRPr>
          </a:p>
          <a:p>
            <a:r>
              <a:rPr lang="en-US" sz="1400" b="1" dirty="0">
                <a:latin typeface="Arial" panose="020B0604020202020204" pitchFamily="34" charset="0"/>
                <a:ea typeface="Tahoma" panose="020B0604030504040204" pitchFamily="34" charset="0"/>
                <a:cs typeface="Arial" panose="020B0604020202020204" pitchFamily="34" charset="0"/>
              </a:rPr>
              <a:t>Born Learning Trail</a:t>
            </a:r>
          </a:p>
          <a:p>
            <a:pPr marL="285750" indent="-285750">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Interactive trail designed to boost school readiness</a:t>
            </a:r>
          </a:p>
          <a:p>
            <a:pPr marL="285750" indent="-285750">
              <a:buClr>
                <a:srgbClr val="800000"/>
              </a:buClr>
              <a:buFont typeface="Wingdings" panose="05000000000000000000" pitchFamily="2" charset="2"/>
              <a:buChar char="ü"/>
            </a:pPr>
            <a:r>
              <a:rPr lang="en-US" sz="1400" dirty="0">
                <a:latin typeface="Arial" panose="020B0604020202020204" pitchFamily="34" charset="0"/>
                <a:ea typeface="Tahoma" panose="020B0604030504040204" pitchFamily="34" charset="0"/>
                <a:cs typeface="Arial" panose="020B0604020202020204" pitchFamily="34" charset="0"/>
              </a:rPr>
              <a:t>Eight trails in Gloucester County ~ Clayton, Woodbury, Mullica Hill, West Deptford, Swedesboro, Woolwich Township, Logan Township, and Glassboro</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p:txBody>
      </p:sp>
      <p:sp>
        <p:nvSpPr>
          <p:cNvPr id="11" name="Rectangle 10">
            <a:extLst>
              <a:ext uri="{FF2B5EF4-FFF2-40B4-BE49-F238E27FC236}">
                <a16:creationId xmlns:a16="http://schemas.microsoft.com/office/drawing/2014/main" id="{65A66EA8-0EBF-461D-C5D5-0D6725325E12}"/>
              </a:ext>
            </a:extLst>
          </p:cNvPr>
          <p:cNvSpPr/>
          <p:nvPr/>
        </p:nvSpPr>
        <p:spPr>
          <a:xfrm>
            <a:off x="0" y="4475018"/>
            <a:ext cx="9144000" cy="2381004"/>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picture containing outdoor, text, ground, snow&#10;&#10;Description automatically generated">
            <a:extLst>
              <a:ext uri="{FF2B5EF4-FFF2-40B4-BE49-F238E27FC236}">
                <a16:creationId xmlns:a16="http://schemas.microsoft.com/office/drawing/2014/main" id="{D46C4ECC-7DD9-E894-5C1F-C142581935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22913" y="4776288"/>
            <a:ext cx="1537017" cy="1722267"/>
          </a:xfrm>
          <a:prstGeom prst="rect">
            <a:avLst/>
          </a:prstGeom>
          <a:ln w="12700">
            <a:solidFill>
              <a:schemeClr val="tx1"/>
            </a:solidFill>
          </a:ln>
        </p:spPr>
      </p:pic>
      <p:pic>
        <p:nvPicPr>
          <p:cNvPr id="9" name="Picture 8" descr="A close-up of a card&#10;&#10;Description automatically generated with medium confidence">
            <a:extLst>
              <a:ext uri="{FF2B5EF4-FFF2-40B4-BE49-F238E27FC236}">
                <a16:creationId xmlns:a16="http://schemas.microsoft.com/office/drawing/2014/main" id="{1575E91E-BE68-3DB0-72F4-420CE10388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7284" y="4753769"/>
            <a:ext cx="2982898" cy="1722268"/>
          </a:xfrm>
          <a:prstGeom prst="rect">
            <a:avLst/>
          </a:prstGeom>
          <a:ln w="12700">
            <a:solidFill>
              <a:schemeClr val="tx1"/>
            </a:solidFill>
          </a:ln>
        </p:spPr>
      </p:pic>
      <p:pic>
        <p:nvPicPr>
          <p:cNvPr id="12" name="Picture 11" descr="A white and blue truck&#10;&#10;AI-generated content may be incorrect.">
            <a:extLst>
              <a:ext uri="{FF2B5EF4-FFF2-40B4-BE49-F238E27FC236}">
                <a16:creationId xmlns:a16="http://schemas.microsoft.com/office/drawing/2014/main" id="{52921CE4-7C9E-9397-E775-F15C6C619E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13886" y="4608945"/>
            <a:ext cx="2904519" cy="2110476"/>
          </a:xfrm>
          <a:prstGeom prst="rect">
            <a:avLst/>
          </a:prstGeom>
        </p:spPr>
      </p:pic>
    </p:spTree>
    <p:extLst>
      <p:ext uri="{BB962C8B-B14F-4D97-AF65-F5344CB8AC3E}">
        <p14:creationId xmlns:p14="http://schemas.microsoft.com/office/powerpoint/2010/main" val="3678023802"/>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9308"/>
            <a:ext cx="9144000" cy="721576"/>
          </a:xfrm>
        </p:spPr>
        <p:txBody>
          <a:bodyPr>
            <a:normAutofit fontScale="90000"/>
          </a:bodyPr>
          <a:lstStyle/>
          <a:p>
            <a:r>
              <a:rPr lang="en-US"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Why have a workplace campaign?</a:t>
            </a:r>
          </a:p>
        </p:txBody>
      </p:sp>
      <p:sp>
        <p:nvSpPr>
          <p:cNvPr id="10" name="Rectangle 9"/>
          <p:cNvSpPr/>
          <p:nvPr/>
        </p:nvSpPr>
        <p:spPr>
          <a:xfrm>
            <a:off x="0" y="4830792"/>
            <a:ext cx="9144000" cy="2027207"/>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23888" y="1076873"/>
            <a:ext cx="7886700" cy="2984739"/>
          </a:xfrm>
        </p:spPr>
        <p:txBody>
          <a:bodyPr>
            <a:normAutofit/>
          </a:bodyPr>
          <a:lstStyle/>
          <a:p>
            <a:pPr>
              <a:buClr>
                <a:srgbClr val="800000"/>
              </a:buClr>
              <a:buFont typeface="Wingdings" panose="05000000000000000000" pitchFamily="2" charset="2"/>
              <a:buChar char="ü"/>
            </a:pPr>
            <a:r>
              <a:rPr lang="en-US" sz="1800" dirty="0">
                <a:latin typeface="Arial" panose="020B0604020202020204" pitchFamily="34" charset="0"/>
                <a:ea typeface="Tahoma" panose="020B0604030504040204" pitchFamily="34" charset="0"/>
                <a:cs typeface="Arial" panose="020B0604020202020204" pitchFamily="34" charset="0"/>
              </a:rPr>
              <a:t>Although many of us would like to help others, giving a substantial amount all at once is not always possible.</a:t>
            </a:r>
          </a:p>
          <a:p>
            <a:pPr>
              <a:buClr>
                <a:srgbClr val="800000"/>
              </a:buClr>
              <a:buFont typeface="Wingdings" panose="05000000000000000000" pitchFamily="2" charset="2"/>
              <a:buChar char="ü"/>
            </a:pPr>
            <a:r>
              <a:rPr lang="en-US" sz="1800" dirty="0">
                <a:latin typeface="Arial" panose="020B0604020202020204" pitchFamily="34" charset="0"/>
                <a:ea typeface="Tahoma" panose="020B0604030504040204" pitchFamily="34" charset="0"/>
                <a:cs typeface="Arial" panose="020B0604020202020204" pitchFamily="34" charset="0"/>
              </a:rPr>
              <a:t>Spreading your donation out over 20, 22, 24, or 26 pay periods (depending on your pay frequency) allows you to make a larger gift without ruining your budget. </a:t>
            </a:r>
            <a:r>
              <a:rPr lang="en-US" sz="1700" b="1" dirty="0">
                <a:latin typeface="Arial" panose="020B0604020202020204" pitchFamily="34" charset="0"/>
                <a:ea typeface="Tahoma" panose="020B0604030504040204" pitchFamily="34" charset="0"/>
                <a:cs typeface="Arial" panose="020B0604020202020204" pitchFamily="34" charset="0"/>
              </a:rPr>
              <a:t>For example, $5.00 per pay x 26 pay periods equals a $130.00 annual gift…a little at a time adds up to so much! </a:t>
            </a:r>
          </a:p>
          <a:p>
            <a:pPr>
              <a:buClr>
                <a:srgbClr val="800000"/>
              </a:buClr>
              <a:buFont typeface="Wingdings" panose="05000000000000000000" pitchFamily="2" charset="2"/>
              <a:buChar char="ü"/>
            </a:pPr>
            <a:r>
              <a:rPr lang="en-US" sz="1700" dirty="0">
                <a:latin typeface="Arial" panose="020B0604020202020204" pitchFamily="34" charset="0"/>
                <a:ea typeface="Tahoma" panose="020B0604030504040204" pitchFamily="34" charset="0"/>
                <a:cs typeface="Arial" panose="020B0604020202020204" pitchFamily="34" charset="0"/>
              </a:rPr>
              <a:t>You can designate your gift to any charity that is a certified and registered 501(c)(3) charitable organization.</a:t>
            </a:r>
          </a:p>
          <a:p>
            <a:pPr>
              <a:buClr>
                <a:srgbClr val="800000"/>
              </a:buClr>
              <a:buFont typeface="Wingdings" panose="05000000000000000000" pitchFamily="2" charset="2"/>
              <a:buChar char="ü"/>
            </a:pPr>
            <a:r>
              <a:rPr lang="en-US" sz="1800" b="1" dirty="0">
                <a:highlight>
                  <a:srgbClr val="FFFF00"/>
                </a:highlight>
                <a:latin typeface="Arial" panose="020B0604020202020204" pitchFamily="34" charset="0"/>
                <a:ea typeface="Tahoma" panose="020B0604030504040204" pitchFamily="34" charset="0"/>
                <a:cs typeface="Arial" panose="020B0604020202020204" pitchFamily="34" charset="0"/>
              </a:rPr>
              <a:t>The minimum donation for each designated gift is $26.00.</a:t>
            </a:r>
          </a:p>
          <a:p>
            <a:pPr marL="0" indent="0">
              <a:buClr>
                <a:srgbClr val="800000"/>
              </a:buClr>
              <a:buNone/>
            </a:pPr>
            <a:endParaRPr lang="en-US" sz="1800" dirty="0">
              <a:latin typeface="Arial" panose="020B0604020202020204" pitchFamily="34" charset="0"/>
              <a:ea typeface="Tahoma" panose="020B0604030504040204" pitchFamily="34" charset="0"/>
              <a:cs typeface="Arial" panose="020B0604020202020204" pitchFamily="34" charset="0"/>
            </a:endParaRPr>
          </a:p>
        </p:txBody>
      </p:sp>
      <p:sp>
        <p:nvSpPr>
          <p:cNvPr id="4" name="Rectangle 3"/>
          <p:cNvSpPr/>
          <p:nvPr/>
        </p:nvSpPr>
        <p:spPr>
          <a:xfrm>
            <a:off x="0" y="4307107"/>
            <a:ext cx="9144000" cy="2550892"/>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solidFill>
                <a:srgbClr val="FFFF00"/>
              </a:solidFill>
              <a:latin typeface="Brush Script MT" panose="03060802040406070304" pitchFamily="66" charset="0"/>
            </a:endParaRPr>
          </a:p>
        </p:txBody>
      </p:sp>
      <p:pic>
        <p:nvPicPr>
          <p:cNvPr id="12" name="Picture 11" descr="C:\Users\lcheeseman\Pictures\localized logos 002.jpg"/>
          <p:cNvPicPr/>
          <p:nvPr/>
        </p:nvPicPr>
        <p:blipFill>
          <a:blip r:embed="rId4" cstate="print"/>
          <a:srcRect/>
          <a:stretch>
            <a:fillRect/>
          </a:stretch>
        </p:blipFill>
        <p:spPr bwMode="auto">
          <a:xfrm>
            <a:off x="5830107" y="4432549"/>
            <a:ext cx="743221" cy="569342"/>
          </a:xfrm>
          <a:prstGeom prst="rect">
            <a:avLst/>
          </a:prstGeom>
          <a:noFill/>
          <a:ln w="9525">
            <a:noFill/>
            <a:miter lim="800000"/>
            <a:headEnd/>
            <a:tailEnd/>
          </a:ln>
        </p:spPr>
      </p:pic>
      <p:sp>
        <p:nvSpPr>
          <p:cNvPr id="6" name="Rectangle 5">
            <a:extLst>
              <a:ext uri="{FF2B5EF4-FFF2-40B4-BE49-F238E27FC236}">
                <a16:creationId xmlns:a16="http://schemas.microsoft.com/office/drawing/2014/main" id="{700957AD-97AE-A460-DA0B-FE16842B959D}"/>
              </a:ext>
            </a:extLst>
          </p:cNvPr>
          <p:cNvSpPr/>
          <p:nvPr/>
        </p:nvSpPr>
        <p:spPr>
          <a:xfrm>
            <a:off x="0" y="3884369"/>
            <a:ext cx="9144000" cy="2984738"/>
          </a:xfrm>
          <a:prstGeom prst="rect">
            <a:avLst/>
          </a:prstGeom>
          <a:blipFill>
            <a:blip r:embed="rId5"/>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ED48486-5710-298F-3400-235D2026D21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50354" y="4721290"/>
            <a:ext cx="2718151" cy="1299420"/>
          </a:xfrm>
          <a:prstGeom prst="rect">
            <a:avLst/>
          </a:prstGeom>
          <a:noFill/>
          <a:ln>
            <a:noFill/>
          </a:ln>
        </p:spPr>
      </p:pic>
      <p:pic>
        <p:nvPicPr>
          <p:cNvPr id="14" name="Picture 13" descr="May be an image of one or more people and people smiling">
            <a:extLst>
              <a:ext uri="{FF2B5EF4-FFF2-40B4-BE49-F238E27FC236}">
                <a16:creationId xmlns:a16="http://schemas.microsoft.com/office/drawing/2014/main" id="{1085BAB4-8919-173E-DFAE-47A04CAEF970}"/>
              </a:ext>
            </a:extLst>
          </p:cNvPr>
          <p:cNvPicPr>
            <a:picLocks noChangeAspect="1"/>
          </p:cNvPicPr>
          <p:nvPr/>
        </p:nvPicPr>
        <p:blipFill>
          <a:blip r:embed="rId7"/>
          <a:stretch>
            <a:fillRect/>
          </a:stretch>
        </p:blipFill>
        <p:spPr>
          <a:xfrm>
            <a:off x="394579" y="3965510"/>
            <a:ext cx="2012719" cy="2821694"/>
          </a:xfrm>
          <a:prstGeom prst="rect">
            <a:avLst/>
          </a:prstGeom>
        </p:spPr>
      </p:pic>
      <p:pic>
        <p:nvPicPr>
          <p:cNvPr id="15" name="Picture 14" descr="No photo description available.">
            <a:extLst>
              <a:ext uri="{FF2B5EF4-FFF2-40B4-BE49-F238E27FC236}">
                <a16:creationId xmlns:a16="http://schemas.microsoft.com/office/drawing/2014/main" id="{DB08341D-D01C-8830-D0A6-C87CA591B33D}"/>
              </a:ext>
            </a:extLst>
          </p:cNvPr>
          <p:cNvPicPr>
            <a:picLocks noChangeAspect="1"/>
          </p:cNvPicPr>
          <p:nvPr/>
        </p:nvPicPr>
        <p:blipFill>
          <a:blip r:embed="rId8"/>
          <a:stretch>
            <a:fillRect/>
          </a:stretch>
        </p:blipFill>
        <p:spPr>
          <a:xfrm>
            <a:off x="6310449" y="3965510"/>
            <a:ext cx="2571750" cy="2821694"/>
          </a:xfrm>
          <a:prstGeom prst="rect">
            <a:avLst/>
          </a:prstGeom>
        </p:spPr>
      </p:pic>
      <p:pic>
        <p:nvPicPr>
          <p:cNvPr id="7" name="Picture 6" descr="A logo for a company&#10;&#10;AI-generated content may be incorrect.">
            <a:extLst>
              <a:ext uri="{FF2B5EF4-FFF2-40B4-BE49-F238E27FC236}">
                <a16:creationId xmlns:a16="http://schemas.microsoft.com/office/drawing/2014/main" id="{CBAA4C1F-6860-9CD1-4C05-008F16F28D9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094005" y="4059486"/>
            <a:ext cx="733289" cy="468496"/>
          </a:xfrm>
          <a:prstGeom prst="rect">
            <a:avLst/>
          </a:prstGeom>
          <a:noFill/>
          <a:ln>
            <a:noFill/>
          </a:ln>
        </p:spPr>
      </p:pic>
      <p:pic>
        <p:nvPicPr>
          <p:cNvPr id="17" name="Picture 16">
            <a:extLst>
              <a:ext uri="{FF2B5EF4-FFF2-40B4-BE49-F238E27FC236}">
                <a16:creationId xmlns:a16="http://schemas.microsoft.com/office/drawing/2014/main" id="{774A27EA-C9B6-1755-D65F-4835E2C6F8F4}"/>
              </a:ext>
            </a:extLst>
          </p:cNvPr>
          <p:cNvPicPr>
            <a:picLocks noChangeAspect="1"/>
          </p:cNvPicPr>
          <p:nvPr/>
        </p:nvPicPr>
        <p:blipFill>
          <a:blip r:embed="rId10"/>
          <a:stretch>
            <a:fillRect/>
          </a:stretch>
        </p:blipFill>
        <p:spPr>
          <a:xfrm>
            <a:off x="422569" y="4023618"/>
            <a:ext cx="859611" cy="566977"/>
          </a:xfrm>
          <a:prstGeom prst="rect">
            <a:avLst/>
          </a:prstGeom>
        </p:spPr>
      </p:pic>
    </p:spTree>
    <p:extLst>
      <p:ext uri="{BB962C8B-B14F-4D97-AF65-F5344CB8AC3E}">
        <p14:creationId xmlns:p14="http://schemas.microsoft.com/office/powerpoint/2010/main" val="121610286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9307"/>
            <a:ext cx="9144000" cy="747455"/>
          </a:xfrm>
        </p:spPr>
        <p:txBody>
          <a:bodyPr>
            <a:normAutofit fontScale="90000"/>
          </a:bodyPr>
          <a:lstStyle/>
          <a:p>
            <a:r>
              <a:rPr lang="en-US" sz="3600"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Why give? Where do my contributions go?</a:t>
            </a:r>
          </a:p>
        </p:txBody>
      </p:sp>
      <p:sp>
        <p:nvSpPr>
          <p:cNvPr id="3" name="Content Placeholder 2"/>
          <p:cNvSpPr>
            <a:spLocks noGrp="1"/>
          </p:cNvSpPr>
          <p:nvPr>
            <p:ph idx="1"/>
          </p:nvPr>
        </p:nvSpPr>
        <p:spPr>
          <a:xfrm>
            <a:off x="628650" y="836762"/>
            <a:ext cx="7886700" cy="3510951"/>
          </a:xfrm>
        </p:spPr>
        <p:txBody>
          <a:bodyPr>
            <a:normAutofit/>
          </a:bodyPr>
          <a:lstStyle/>
          <a:p>
            <a:pPr>
              <a:buClr>
                <a:srgbClr val="800000"/>
              </a:buClr>
              <a:buFont typeface="Wingdings" panose="05000000000000000000" pitchFamily="2" charset="2"/>
              <a:buChar char="ü"/>
            </a:pPr>
            <a:r>
              <a:rPr lang="en-US" sz="1700" dirty="0">
                <a:latin typeface="Arial" panose="020B0604020202020204" pitchFamily="34" charset="0"/>
                <a:ea typeface="Tahoma" panose="020B0604030504040204" pitchFamily="34" charset="0"/>
                <a:cs typeface="Arial" panose="020B0604020202020204" pitchFamily="34" charset="0"/>
              </a:rPr>
              <a:t>If you do not designate your gift, it is allocated to 9 local programs within Gloucester County, overseen by our 22 partner agencies</a:t>
            </a:r>
            <a:r>
              <a:rPr lang="en-US" sz="1650" dirty="0">
                <a:latin typeface="Arial" panose="020B0604020202020204" pitchFamily="34" charset="0"/>
                <a:ea typeface="Tahoma" panose="020B0604030504040204" pitchFamily="34" charset="0"/>
                <a:cs typeface="Arial" panose="020B0604020202020204" pitchFamily="34" charset="0"/>
              </a:rPr>
              <a:t>. One gift helps many!</a:t>
            </a:r>
          </a:p>
          <a:p>
            <a:pPr>
              <a:buClr>
                <a:srgbClr val="800000"/>
              </a:buClr>
              <a:buFont typeface="Wingdings" panose="05000000000000000000" pitchFamily="2" charset="2"/>
              <a:buChar char="ü"/>
            </a:pPr>
            <a:r>
              <a:rPr lang="en-US" sz="1700" dirty="0">
                <a:latin typeface="Arial" panose="020B0604020202020204" pitchFamily="34" charset="0"/>
                <a:ea typeface="Tahoma" panose="020B0604030504040204" pitchFamily="34" charset="0"/>
                <a:cs typeface="Arial" panose="020B0604020202020204" pitchFamily="34" charset="0"/>
              </a:rPr>
              <a:t>If you do desire to designate your gift, you may choose any of our Gloucester County partner agencies, or any charity within the United States, providing it is a certified 501(c)(3) registered charitable organization.</a:t>
            </a:r>
          </a:p>
          <a:p>
            <a:pPr>
              <a:buClr>
                <a:srgbClr val="800000"/>
              </a:buClr>
              <a:buFont typeface="Wingdings" panose="05000000000000000000" pitchFamily="2" charset="2"/>
              <a:buChar char="ü"/>
            </a:pPr>
            <a:r>
              <a:rPr lang="en-US" sz="1700" b="1" dirty="0">
                <a:latin typeface="Arial" panose="020B0604020202020204" pitchFamily="34" charset="0"/>
                <a:ea typeface="Tahoma" panose="020B0604030504040204" pitchFamily="34" charset="0"/>
                <a:cs typeface="Arial" panose="020B0604020202020204" pitchFamily="34" charset="0"/>
              </a:rPr>
              <a:t>YOU</a:t>
            </a:r>
            <a:r>
              <a:rPr lang="en-US" sz="1700" dirty="0">
                <a:latin typeface="Arial" panose="020B0604020202020204" pitchFamily="34" charset="0"/>
                <a:ea typeface="Tahoma" panose="020B0604030504040204" pitchFamily="34" charset="0"/>
                <a:cs typeface="Arial" panose="020B0604020202020204" pitchFamily="34" charset="0"/>
              </a:rPr>
              <a:t> can be part of the solution.</a:t>
            </a:r>
          </a:p>
          <a:p>
            <a:pPr>
              <a:buClr>
                <a:srgbClr val="800000"/>
              </a:buClr>
              <a:buFont typeface="Wingdings" panose="05000000000000000000" pitchFamily="2" charset="2"/>
              <a:buChar char="ü"/>
            </a:pPr>
            <a:r>
              <a:rPr lang="en-US" sz="1700" b="1" dirty="0">
                <a:latin typeface="Arial" panose="020B0604020202020204" pitchFamily="34" charset="0"/>
                <a:ea typeface="Tahoma" panose="020B0604030504040204" pitchFamily="34" charset="0"/>
                <a:cs typeface="Arial" panose="020B0604020202020204" pitchFamily="34" charset="0"/>
              </a:rPr>
              <a:t>YOU</a:t>
            </a:r>
            <a:r>
              <a:rPr lang="en-US" sz="1700" dirty="0">
                <a:latin typeface="Arial" panose="020B0604020202020204" pitchFamily="34" charset="0"/>
                <a:ea typeface="Tahoma" panose="020B0604030504040204" pitchFamily="34" charset="0"/>
                <a:cs typeface="Arial" panose="020B0604020202020204" pitchFamily="34" charset="0"/>
              </a:rPr>
              <a:t> have the opportunity to enrich a child’s life, feed a hungry family, assist a veteran, combat an illness, keep someone warm, support a wildlife habitat, rescue an animal, or provide someone with shelter.</a:t>
            </a:r>
          </a:p>
          <a:p>
            <a:pPr>
              <a:buClr>
                <a:srgbClr val="800000"/>
              </a:buClr>
              <a:buFont typeface="Wingdings" panose="05000000000000000000" pitchFamily="2" charset="2"/>
              <a:buChar char="ü"/>
            </a:pPr>
            <a:r>
              <a:rPr lang="en-US" sz="1700" b="1" dirty="0">
                <a:latin typeface="Arial" panose="020B0604020202020204" pitchFamily="34" charset="0"/>
                <a:ea typeface="Tahoma" panose="020B0604030504040204" pitchFamily="34" charset="0"/>
                <a:cs typeface="Arial" panose="020B0604020202020204" pitchFamily="34" charset="0"/>
              </a:rPr>
              <a:t>THANK YOU </a:t>
            </a:r>
            <a:r>
              <a:rPr lang="en-US" sz="1700" dirty="0">
                <a:latin typeface="Arial" panose="020B0604020202020204" pitchFamily="34" charset="0"/>
                <a:ea typeface="Tahoma" panose="020B0604030504040204" pitchFamily="34" charset="0"/>
                <a:cs typeface="Arial" panose="020B0604020202020204" pitchFamily="34" charset="0"/>
              </a:rPr>
              <a:t>for choosing to give!</a:t>
            </a:r>
          </a:p>
          <a:p>
            <a:pPr>
              <a:buFont typeface="Wingdings" panose="05000000000000000000" pitchFamily="2" charset="2"/>
              <a:buChar char="Ø"/>
            </a:pPr>
            <a:endParaRPr lang="en-US" sz="1700" dirty="0"/>
          </a:p>
        </p:txBody>
      </p:sp>
      <p:sp>
        <p:nvSpPr>
          <p:cNvPr id="4" name="Rectangle 3"/>
          <p:cNvSpPr/>
          <p:nvPr/>
        </p:nvSpPr>
        <p:spPr>
          <a:xfrm>
            <a:off x="0" y="4408098"/>
            <a:ext cx="9144000" cy="2449901"/>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solidFill>
                <a:srgbClr val="FFFF00"/>
              </a:solidFill>
              <a:latin typeface="Brush Script MT" panose="03060802040406070304" pitchFamily="66" charset="0"/>
            </a:endParaRPr>
          </a:p>
        </p:txBody>
      </p:sp>
      <p:pic>
        <p:nvPicPr>
          <p:cNvPr id="5" name="Picture 4"/>
          <p:cNvPicPr>
            <a:picLocks noChangeAspect="1"/>
          </p:cNvPicPr>
          <p:nvPr/>
        </p:nvPicPr>
        <p:blipFill>
          <a:blip r:embed="rId3"/>
          <a:stretch>
            <a:fillRect/>
          </a:stretch>
        </p:blipFill>
        <p:spPr>
          <a:xfrm>
            <a:off x="6418556" y="4025935"/>
            <a:ext cx="449930" cy="382162"/>
          </a:xfrm>
          <a:prstGeom prst="rect">
            <a:avLst/>
          </a:prstGeom>
        </p:spPr>
      </p:pic>
      <p:sp>
        <p:nvSpPr>
          <p:cNvPr id="8" name="Rectangle 7">
            <a:extLst>
              <a:ext uri="{FF2B5EF4-FFF2-40B4-BE49-F238E27FC236}">
                <a16:creationId xmlns:a16="http://schemas.microsoft.com/office/drawing/2014/main" id="{CDDB0697-5A05-BCB3-5C2F-5F431A7138D3}"/>
              </a:ext>
            </a:extLst>
          </p:cNvPr>
          <p:cNvSpPr/>
          <p:nvPr/>
        </p:nvSpPr>
        <p:spPr>
          <a:xfrm>
            <a:off x="0" y="3876965"/>
            <a:ext cx="9144000" cy="3058112"/>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BEEDFC0-E35B-6718-C971-079A7EC35C78}"/>
              </a:ext>
            </a:extLst>
          </p:cNvPr>
          <p:cNvPicPr>
            <a:picLocks noChangeAspect="1"/>
          </p:cNvPicPr>
          <p:nvPr/>
        </p:nvPicPr>
        <p:blipFill>
          <a:blip r:embed="rId5"/>
          <a:stretch>
            <a:fillRect/>
          </a:stretch>
        </p:blipFill>
        <p:spPr>
          <a:xfrm>
            <a:off x="271173" y="4025935"/>
            <a:ext cx="3482112" cy="2742758"/>
          </a:xfrm>
          <a:prstGeom prst="rect">
            <a:avLst/>
          </a:prstGeom>
          <a:effectLst/>
        </p:spPr>
      </p:pic>
      <p:pic>
        <p:nvPicPr>
          <p:cNvPr id="6" name="Picture 5" descr="May be an image of studying">
            <a:extLst>
              <a:ext uri="{FF2B5EF4-FFF2-40B4-BE49-F238E27FC236}">
                <a16:creationId xmlns:a16="http://schemas.microsoft.com/office/drawing/2014/main" id="{FE51C80C-D234-8949-9698-5DD8B921442B}"/>
              </a:ext>
            </a:extLst>
          </p:cNvPr>
          <p:cNvPicPr>
            <a:picLocks noChangeAspect="1"/>
          </p:cNvPicPr>
          <p:nvPr/>
        </p:nvPicPr>
        <p:blipFill>
          <a:blip r:embed="rId6"/>
          <a:stretch>
            <a:fillRect/>
          </a:stretch>
        </p:blipFill>
        <p:spPr>
          <a:xfrm>
            <a:off x="5290457" y="4034641"/>
            <a:ext cx="3719415" cy="2742759"/>
          </a:xfrm>
          <a:prstGeom prst="rect">
            <a:avLst/>
          </a:prstGeom>
        </p:spPr>
      </p:pic>
      <p:pic>
        <p:nvPicPr>
          <p:cNvPr id="13" name="Picture 12">
            <a:extLst>
              <a:ext uri="{FF2B5EF4-FFF2-40B4-BE49-F238E27FC236}">
                <a16:creationId xmlns:a16="http://schemas.microsoft.com/office/drawing/2014/main" id="{3DAA96E9-9A83-6027-10DC-74C0F731BE2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66001" y="4049958"/>
            <a:ext cx="708228" cy="716280"/>
          </a:xfrm>
          <a:prstGeom prst="rect">
            <a:avLst/>
          </a:prstGeom>
          <a:noFill/>
          <a:ln>
            <a:noFill/>
          </a:ln>
        </p:spPr>
      </p:pic>
      <p:pic>
        <p:nvPicPr>
          <p:cNvPr id="15" name="Picture 14">
            <a:extLst>
              <a:ext uri="{FF2B5EF4-FFF2-40B4-BE49-F238E27FC236}">
                <a16:creationId xmlns:a16="http://schemas.microsoft.com/office/drawing/2014/main" id="{AD29AFB4-BB15-B14B-979B-7CB4C4F9476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870478" y="5064844"/>
            <a:ext cx="1302785" cy="626829"/>
          </a:xfrm>
          <a:prstGeom prst="rect">
            <a:avLst/>
          </a:prstGeom>
          <a:noFill/>
          <a:ln>
            <a:noFill/>
          </a:ln>
        </p:spPr>
      </p:pic>
    </p:spTree>
    <p:extLst>
      <p:ext uri="{BB962C8B-B14F-4D97-AF65-F5344CB8AC3E}">
        <p14:creationId xmlns:p14="http://schemas.microsoft.com/office/powerpoint/2010/main" val="112677856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9308"/>
            <a:ext cx="9144000" cy="678444"/>
          </a:xfrm>
        </p:spPr>
        <p:txBody>
          <a:bodyPr>
            <a:normAutofit/>
          </a:bodyPr>
          <a:lstStyle/>
          <a:p>
            <a:r>
              <a:rPr lang="en-US" sz="3600"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What are the benefits of participation?</a:t>
            </a:r>
          </a:p>
        </p:txBody>
      </p:sp>
      <p:sp>
        <p:nvSpPr>
          <p:cNvPr id="4" name="Rectangle 3"/>
          <p:cNvSpPr/>
          <p:nvPr/>
        </p:nvSpPr>
        <p:spPr>
          <a:xfrm>
            <a:off x="0" y="4740956"/>
            <a:ext cx="9144000" cy="211704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FFFF00"/>
                </a:solidFill>
                <a:latin typeface="Brush Script MT" panose="03060802040406070304" pitchFamily="66" charset="0"/>
              </a:rPr>
              <a:t> </a:t>
            </a:r>
          </a:p>
        </p:txBody>
      </p:sp>
      <p:sp>
        <p:nvSpPr>
          <p:cNvPr id="7" name="TextBox 6"/>
          <p:cNvSpPr txBox="1"/>
          <p:nvPr/>
        </p:nvSpPr>
        <p:spPr>
          <a:xfrm>
            <a:off x="340743" y="864390"/>
            <a:ext cx="8462513" cy="2723823"/>
          </a:xfrm>
          <a:prstGeom prst="rect">
            <a:avLst/>
          </a:prstGeom>
          <a:noFill/>
        </p:spPr>
        <p:txBody>
          <a:bodyPr wrap="square" rtlCol="0">
            <a:spAutoFit/>
          </a:bodyPr>
          <a:lstStyle/>
          <a:p>
            <a:r>
              <a:rPr lang="en-US" sz="1900" dirty="0">
                <a:latin typeface="Arial" panose="020B0604020202020204" pitchFamily="34" charset="0"/>
                <a:ea typeface="Tahoma" panose="020B0604030504040204" pitchFamily="34" charset="0"/>
                <a:cs typeface="Arial" panose="020B0604020202020204" pitchFamily="34" charset="0"/>
              </a:rPr>
              <a:t>When you contribute to the United Way campaign, you can be confident that:</a:t>
            </a:r>
          </a:p>
          <a:p>
            <a:endParaRPr lang="en-US" sz="1900" dirty="0">
              <a:latin typeface="Arial" panose="020B0604020202020204" pitchFamily="34" charset="0"/>
              <a:ea typeface="Tahoma" panose="020B0604030504040204" pitchFamily="34" charset="0"/>
              <a:cs typeface="Arial" panose="020B0604020202020204" pitchFamily="34" charset="0"/>
            </a:endParaRPr>
          </a:p>
          <a:p>
            <a:pPr marL="342900" indent="-342900">
              <a:buClr>
                <a:srgbClr val="800000"/>
              </a:buClr>
              <a:buFont typeface="Wingdings" panose="05000000000000000000" pitchFamily="2" charset="2"/>
              <a:buChar char="ü"/>
            </a:pPr>
            <a:r>
              <a:rPr lang="en-US" sz="1900" dirty="0">
                <a:latin typeface="Arial" panose="020B0604020202020204" pitchFamily="34" charset="0"/>
                <a:ea typeface="Tahoma" panose="020B0604030504040204" pitchFamily="34" charset="0"/>
                <a:cs typeface="Arial" panose="020B0604020202020204" pitchFamily="34" charset="0"/>
              </a:rPr>
              <a:t>Donating via payroll deduction minimizes administrative costs while maximizing your contribution (12.7% administrative cost)</a:t>
            </a:r>
          </a:p>
          <a:p>
            <a:pPr marL="342900" indent="-342900">
              <a:buClr>
                <a:srgbClr val="800000"/>
              </a:buClr>
              <a:buFont typeface="Wingdings" panose="05000000000000000000" pitchFamily="2" charset="2"/>
              <a:buChar char="ü"/>
            </a:pPr>
            <a:r>
              <a:rPr lang="en-US" sz="1900" dirty="0">
                <a:latin typeface="Arial" panose="020B0604020202020204" pitchFamily="34" charset="0"/>
                <a:ea typeface="Tahoma" panose="020B0604030504040204" pitchFamily="34" charset="0"/>
                <a:cs typeface="Arial" panose="020B0604020202020204" pitchFamily="34" charset="0"/>
              </a:rPr>
              <a:t>With payroll deduction, you can manage your own philanthropy – you know when deductions start and that you can end them at any time</a:t>
            </a:r>
          </a:p>
          <a:p>
            <a:pPr marL="342900" indent="-342900">
              <a:buClr>
                <a:srgbClr val="800000"/>
              </a:buClr>
              <a:buFont typeface="Wingdings" panose="05000000000000000000" pitchFamily="2" charset="2"/>
              <a:buChar char="ü"/>
            </a:pPr>
            <a:r>
              <a:rPr lang="en-US" sz="1900" dirty="0">
                <a:latin typeface="Arial" panose="020B0604020202020204" pitchFamily="34" charset="0"/>
                <a:ea typeface="Tahoma" panose="020B0604030504040204" pitchFamily="34" charset="0"/>
                <a:cs typeface="Arial" panose="020B0604020202020204" pitchFamily="34" charset="0"/>
              </a:rPr>
              <a:t>You can designate to as many charities as you wish, bearing in mind that each designation must be at least $26</a:t>
            </a:r>
          </a:p>
          <a:p>
            <a:pPr marL="342900" indent="-342900">
              <a:buClr>
                <a:srgbClr val="800000"/>
              </a:buClr>
              <a:buFont typeface="Wingdings" panose="05000000000000000000" pitchFamily="2" charset="2"/>
              <a:buChar char="ü"/>
            </a:pPr>
            <a:r>
              <a:rPr lang="en-US" sz="1900" dirty="0">
                <a:latin typeface="Arial" panose="020B0604020202020204" pitchFamily="34" charset="0"/>
                <a:ea typeface="Tahoma" panose="020B0604030504040204" pitchFamily="34" charset="0"/>
                <a:cs typeface="Arial" panose="020B0604020202020204" pitchFamily="34" charset="0"/>
              </a:rPr>
              <a:t>Giving is cost-effective and effortless!</a:t>
            </a:r>
          </a:p>
        </p:txBody>
      </p:sp>
      <p:pic>
        <p:nvPicPr>
          <p:cNvPr id="3" name="Picture 2"/>
          <p:cNvPicPr>
            <a:picLocks noChangeAspect="1"/>
          </p:cNvPicPr>
          <p:nvPr/>
        </p:nvPicPr>
        <p:blipFill>
          <a:blip r:embed="rId3"/>
          <a:stretch>
            <a:fillRect/>
          </a:stretch>
        </p:blipFill>
        <p:spPr>
          <a:xfrm>
            <a:off x="1714499" y="4820419"/>
            <a:ext cx="5715000" cy="1958116"/>
          </a:xfrm>
          <a:prstGeom prst="rect">
            <a:avLst/>
          </a:prstGeom>
          <a:effectLst>
            <a:softEdge rad="63500"/>
          </a:effectLst>
        </p:spPr>
      </p:pic>
      <p:pic>
        <p:nvPicPr>
          <p:cNvPr id="6" name="Picture 5"/>
          <p:cNvPicPr>
            <a:picLocks noChangeAspect="1"/>
          </p:cNvPicPr>
          <p:nvPr/>
        </p:nvPicPr>
        <p:blipFill>
          <a:blip r:embed="rId4"/>
          <a:stretch>
            <a:fillRect/>
          </a:stretch>
        </p:blipFill>
        <p:spPr>
          <a:xfrm>
            <a:off x="6918385" y="4917057"/>
            <a:ext cx="336430" cy="293298"/>
          </a:xfrm>
          <a:prstGeom prst="rect">
            <a:avLst/>
          </a:prstGeom>
        </p:spPr>
      </p:pic>
      <p:sp>
        <p:nvSpPr>
          <p:cNvPr id="8" name="Rectangle 7"/>
          <p:cNvSpPr/>
          <p:nvPr/>
        </p:nvSpPr>
        <p:spPr>
          <a:xfrm>
            <a:off x="-4762" y="4681318"/>
            <a:ext cx="9144000" cy="2171356"/>
          </a:xfrm>
          <a:prstGeom prst="rect">
            <a:avLst/>
          </a:prstGeom>
          <a:blipFill>
            <a:blip r:embed="rId5"/>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B576029-35CD-8F33-3B15-026C6D1ECC97}"/>
              </a:ext>
            </a:extLst>
          </p:cNvPr>
          <p:cNvPicPr>
            <a:picLocks noChangeAspect="1"/>
          </p:cNvPicPr>
          <p:nvPr/>
        </p:nvPicPr>
        <p:blipFill>
          <a:blip r:embed="rId6"/>
          <a:stretch>
            <a:fillRect/>
          </a:stretch>
        </p:blipFill>
        <p:spPr>
          <a:xfrm>
            <a:off x="2813898" y="3979632"/>
            <a:ext cx="449930" cy="382162"/>
          </a:xfrm>
          <a:prstGeom prst="rect">
            <a:avLst/>
          </a:prstGeom>
        </p:spPr>
      </p:pic>
      <p:sp>
        <p:nvSpPr>
          <p:cNvPr id="10" name="Rectangle 9">
            <a:extLst>
              <a:ext uri="{FF2B5EF4-FFF2-40B4-BE49-F238E27FC236}">
                <a16:creationId xmlns:a16="http://schemas.microsoft.com/office/drawing/2014/main" id="{9A7EF95C-16FA-6CF9-5E1B-D01156E499DF}"/>
              </a:ext>
            </a:extLst>
          </p:cNvPr>
          <p:cNvSpPr/>
          <p:nvPr/>
        </p:nvSpPr>
        <p:spPr>
          <a:xfrm>
            <a:off x="-4762" y="3841789"/>
            <a:ext cx="9175072" cy="3016211"/>
          </a:xfrm>
          <a:prstGeom prst="rect">
            <a:avLst/>
          </a:prstGeom>
          <a:blipFill>
            <a:blip r:embed="rId7"/>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No photo description available.">
            <a:extLst>
              <a:ext uri="{FF2B5EF4-FFF2-40B4-BE49-F238E27FC236}">
                <a16:creationId xmlns:a16="http://schemas.microsoft.com/office/drawing/2014/main" id="{15FEFDCF-DCD2-0812-4512-8705ACB4231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63613" y="4135660"/>
            <a:ext cx="3650595" cy="2652551"/>
          </a:xfrm>
          <a:prstGeom prst="rect">
            <a:avLst/>
          </a:prstGeom>
          <a:noFill/>
          <a:ln>
            <a:noFill/>
          </a:ln>
        </p:spPr>
      </p:pic>
      <p:pic>
        <p:nvPicPr>
          <p:cNvPr id="13" name="Picture 12" descr="A logo for a company&#10;&#10;AI-generated content may be incorrect.">
            <a:extLst>
              <a:ext uri="{FF2B5EF4-FFF2-40B4-BE49-F238E27FC236}">
                <a16:creationId xmlns:a16="http://schemas.microsoft.com/office/drawing/2014/main" id="{9F79C531-6D69-EB6A-5375-154E9DE2E94B}"/>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21119" y="4212946"/>
            <a:ext cx="573282" cy="427316"/>
          </a:xfrm>
          <a:prstGeom prst="rect">
            <a:avLst/>
          </a:prstGeom>
          <a:noFill/>
          <a:ln>
            <a:noFill/>
          </a:ln>
        </p:spPr>
      </p:pic>
      <p:pic>
        <p:nvPicPr>
          <p:cNvPr id="15" name="Picture 14" descr="No photo description available.">
            <a:extLst>
              <a:ext uri="{FF2B5EF4-FFF2-40B4-BE49-F238E27FC236}">
                <a16:creationId xmlns:a16="http://schemas.microsoft.com/office/drawing/2014/main" id="{6044A14F-BF04-D807-80C0-43683332F515}"/>
              </a:ext>
            </a:extLst>
          </p:cNvPr>
          <p:cNvPicPr>
            <a:picLocks noChangeAspect="1"/>
          </p:cNvPicPr>
          <p:nvPr/>
        </p:nvPicPr>
        <p:blipFill>
          <a:blip r:embed="rId10"/>
          <a:stretch>
            <a:fillRect/>
          </a:stretch>
        </p:blipFill>
        <p:spPr>
          <a:xfrm>
            <a:off x="340743" y="4133870"/>
            <a:ext cx="2710368" cy="2634821"/>
          </a:xfrm>
          <a:prstGeom prst="rect">
            <a:avLst/>
          </a:prstGeom>
        </p:spPr>
      </p:pic>
      <p:pic>
        <p:nvPicPr>
          <p:cNvPr id="17" name="Picture 16">
            <a:extLst>
              <a:ext uri="{FF2B5EF4-FFF2-40B4-BE49-F238E27FC236}">
                <a16:creationId xmlns:a16="http://schemas.microsoft.com/office/drawing/2014/main" id="{28238BB3-A078-8D54-A0D0-A9F7880BC62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263828" y="4982547"/>
            <a:ext cx="1925101" cy="793102"/>
          </a:xfrm>
          <a:prstGeom prst="rect">
            <a:avLst/>
          </a:prstGeom>
          <a:noFill/>
          <a:ln>
            <a:noFill/>
          </a:ln>
        </p:spPr>
      </p:pic>
    </p:spTree>
    <p:extLst>
      <p:ext uri="{BB962C8B-B14F-4D97-AF65-F5344CB8AC3E}">
        <p14:creationId xmlns:p14="http://schemas.microsoft.com/office/powerpoint/2010/main" val="421484918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365126"/>
            <a:ext cx="9144000" cy="575153"/>
          </a:xfrm>
        </p:spPr>
        <p:txBody>
          <a:bodyPr>
            <a:normAutofit fontScale="90000"/>
          </a:bodyPr>
          <a:lstStyle/>
          <a:p>
            <a:r>
              <a:rPr lang="en-US"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What are our goals for 2026?</a:t>
            </a:r>
          </a:p>
        </p:txBody>
      </p:sp>
      <p:sp>
        <p:nvSpPr>
          <p:cNvPr id="4" name="Content Placeholder 7"/>
          <p:cNvSpPr txBox="1">
            <a:spLocks/>
          </p:cNvSpPr>
          <p:nvPr/>
        </p:nvSpPr>
        <p:spPr>
          <a:xfrm>
            <a:off x="577969" y="1130150"/>
            <a:ext cx="8046658" cy="52467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800000"/>
              </a:buClr>
              <a:buFont typeface="Wingdings" panose="05000000000000000000" pitchFamily="2" charset="2"/>
              <a:buChar char="ü"/>
            </a:pPr>
            <a:r>
              <a:rPr lang="en-US" sz="1600" b="1" u="sng" dirty="0">
                <a:latin typeface="Arial" panose="020B0604020202020204" pitchFamily="34" charset="0"/>
                <a:ea typeface="Tahoma" panose="020B0604030504040204" pitchFamily="34" charset="0"/>
                <a:cs typeface="Arial" panose="020B0604020202020204" pitchFamily="34" charset="0"/>
              </a:rPr>
              <a:t>ASK</a:t>
            </a:r>
            <a:r>
              <a:rPr lang="en-US" sz="1600" b="1" dirty="0">
                <a:latin typeface="Arial" panose="020B0604020202020204" pitchFamily="34" charset="0"/>
                <a:ea typeface="Tahoma" panose="020B0604030504040204" pitchFamily="34" charset="0"/>
                <a:cs typeface="Arial" panose="020B0604020202020204" pitchFamily="34" charset="0"/>
              </a:rPr>
              <a:t> YOUR COWORKERS TO GIVE </a:t>
            </a:r>
            <a:r>
              <a:rPr lang="en-US" sz="1600" dirty="0">
                <a:latin typeface="Arial" panose="020B0604020202020204" pitchFamily="34" charset="0"/>
                <a:ea typeface="Tahoma" panose="020B0604030504040204" pitchFamily="34" charset="0"/>
                <a:cs typeface="Arial" panose="020B0604020202020204" pitchFamily="34" charset="0"/>
              </a:rPr>
              <a:t>– it is typical for people to avoid making a commitment unless they are specifically ASKED and are given enough information to make their decision – </a:t>
            </a:r>
            <a:r>
              <a:rPr lang="en-US" sz="1600" i="1" dirty="0">
                <a:latin typeface="Arial" panose="020B0604020202020204" pitchFamily="34" charset="0"/>
                <a:ea typeface="Tahoma" panose="020B0604030504040204" pitchFamily="34" charset="0"/>
                <a:cs typeface="Arial" panose="020B0604020202020204" pitchFamily="34" charset="0"/>
              </a:rPr>
              <a:t>the #1 reason people do not give is because they were not asked. </a:t>
            </a:r>
            <a:r>
              <a:rPr lang="en-US" sz="1600" dirty="0">
                <a:latin typeface="Arial" panose="020B0604020202020204" pitchFamily="34" charset="0"/>
                <a:ea typeface="Tahoma" panose="020B0604030504040204" pitchFamily="34" charset="0"/>
                <a:cs typeface="Arial" panose="020B0604020202020204" pitchFamily="34" charset="0"/>
              </a:rPr>
              <a:t>Suggest that they visit our online Campaign Toolkit which can be found at  </a:t>
            </a:r>
            <a:r>
              <a:rPr lang="en-US" sz="1600" dirty="0">
                <a:latin typeface="Arial" panose="020B0604020202020204" pitchFamily="34" charset="0"/>
                <a:ea typeface="Tahoma" panose="020B0604030504040204" pitchFamily="34" charset="0"/>
                <a:cs typeface="Arial" panose="020B0604020202020204" pitchFamily="34" charset="0"/>
                <a:hlinkClick r:id="rId2"/>
              </a:rPr>
              <a:t>https://uwgcnj.org/campaign-toolkit/</a:t>
            </a:r>
            <a:r>
              <a:rPr lang="en-US" sz="1600" dirty="0">
                <a:latin typeface="Arial" panose="020B0604020202020204" pitchFamily="34" charset="0"/>
                <a:ea typeface="Tahoma" panose="020B0604030504040204" pitchFamily="34" charset="0"/>
                <a:cs typeface="Arial" panose="020B0604020202020204" pitchFamily="34" charset="0"/>
              </a:rPr>
              <a:t> where there is a wealth of information at their fingertips about what we do!</a:t>
            </a:r>
            <a:endParaRPr lang="en-US" sz="1600" i="1" dirty="0">
              <a:latin typeface="Arial" panose="020B0604020202020204" pitchFamily="34" charset="0"/>
              <a:ea typeface="Tahoma" panose="020B0604030504040204" pitchFamily="34" charset="0"/>
              <a:cs typeface="Arial" panose="020B0604020202020204" pitchFamily="34" charset="0"/>
            </a:endParaRP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INCREASE PARTICIPATION </a:t>
            </a:r>
            <a:r>
              <a:rPr lang="en-US" sz="1600" dirty="0">
                <a:latin typeface="Arial" panose="020B0604020202020204" pitchFamily="34" charset="0"/>
                <a:ea typeface="Tahoma" panose="020B0604030504040204" pitchFamily="34" charset="0"/>
                <a:cs typeface="Arial" panose="020B0604020202020204" pitchFamily="34" charset="0"/>
              </a:rPr>
              <a:t>– determine ways to reach out to all employees</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INCREASE THE CAMPAIGN’S AWARENESS</a:t>
            </a:r>
            <a:r>
              <a:rPr lang="en-US" sz="1600" dirty="0">
                <a:latin typeface="Arial" panose="020B0604020202020204" pitchFamily="34" charset="0"/>
                <a:ea typeface="Tahoma" panose="020B0604030504040204" pitchFamily="34" charset="0"/>
                <a:cs typeface="Arial" panose="020B0604020202020204" pitchFamily="34" charset="0"/>
              </a:rPr>
              <a:t> </a:t>
            </a:r>
            <a:r>
              <a:rPr lang="en-US" sz="1600" b="1" dirty="0">
                <a:latin typeface="Arial" panose="020B0604020202020204" pitchFamily="34" charset="0"/>
                <a:ea typeface="Tahoma" panose="020B0604030504040204" pitchFamily="34" charset="0"/>
                <a:cs typeface="Arial" panose="020B0604020202020204" pitchFamily="34" charset="0"/>
              </a:rPr>
              <a:t>BY INCREASING VISIBILITY </a:t>
            </a:r>
            <a:r>
              <a:rPr lang="en-US" sz="1600" dirty="0">
                <a:latin typeface="Arial" panose="020B0604020202020204" pitchFamily="34" charset="0"/>
                <a:ea typeface="Tahoma" panose="020B0604030504040204" pitchFamily="34" charset="0"/>
                <a:cs typeface="Arial" panose="020B0604020202020204" pitchFamily="34" charset="0"/>
              </a:rPr>
              <a:t>– share information about the campaign via posters throughout your workplace (contact us for more info about this!), email blasts, texts, and by holding employee group meetings, when possible</a:t>
            </a:r>
          </a:p>
        </p:txBody>
      </p:sp>
      <p:sp>
        <p:nvSpPr>
          <p:cNvPr id="5" name="Text Box 2"/>
          <p:cNvSpPr txBox="1">
            <a:spLocks noChangeArrowheads="1"/>
          </p:cNvSpPr>
          <p:nvPr/>
        </p:nvSpPr>
        <p:spPr bwMode="auto">
          <a:xfrm>
            <a:off x="6098875" y="5227608"/>
            <a:ext cx="2984740" cy="1630391"/>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 </a:t>
            </a:r>
          </a:p>
        </p:txBody>
      </p:sp>
      <p:pic>
        <p:nvPicPr>
          <p:cNvPr id="6" name="Picture 5" descr="C:\Users\lcheeseman\Pictures\localized logos 002.jpg"/>
          <p:cNvPicPr/>
          <p:nvPr/>
        </p:nvPicPr>
        <p:blipFill>
          <a:blip r:embed="rId3" cstate="print"/>
          <a:srcRect/>
          <a:stretch>
            <a:fillRect/>
          </a:stretch>
        </p:blipFill>
        <p:spPr bwMode="auto">
          <a:xfrm>
            <a:off x="6599209" y="5227609"/>
            <a:ext cx="1966822" cy="1491812"/>
          </a:xfrm>
          <a:prstGeom prst="rect">
            <a:avLst/>
          </a:prstGeom>
          <a:noFill/>
          <a:ln w="9525">
            <a:noFill/>
            <a:miter lim="800000"/>
            <a:headEnd/>
            <a:tailEnd/>
          </a:ln>
        </p:spPr>
      </p:pic>
      <p:pic>
        <p:nvPicPr>
          <p:cNvPr id="8" name="Picture 7">
            <a:extLst>
              <a:ext uri="{FF2B5EF4-FFF2-40B4-BE49-F238E27FC236}">
                <a16:creationId xmlns:a16="http://schemas.microsoft.com/office/drawing/2014/main" id="{896C2D80-EA37-62CF-E705-488FA161F522}"/>
              </a:ext>
            </a:extLst>
          </p:cNvPr>
          <p:cNvPicPr>
            <a:picLocks noChangeAspect="1"/>
          </p:cNvPicPr>
          <p:nvPr/>
        </p:nvPicPr>
        <p:blipFill>
          <a:blip r:embed="rId4"/>
          <a:stretch>
            <a:fillRect/>
          </a:stretch>
        </p:blipFill>
        <p:spPr>
          <a:xfrm>
            <a:off x="2344423" y="4397710"/>
            <a:ext cx="449930" cy="382162"/>
          </a:xfrm>
          <a:prstGeom prst="rect">
            <a:avLst/>
          </a:prstGeom>
        </p:spPr>
      </p:pic>
      <p:sp>
        <p:nvSpPr>
          <p:cNvPr id="10" name="Rectangle 9">
            <a:extLst>
              <a:ext uri="{FF2B5EF4-FFF2-40B4-BE49-F238E27FC236}">
                <a16:creationId xmlns:a16="http://schemas.microsoft.com/office/drawing/2014/main" id="{7881F901-3A68-5A75-CA6B-41DB77CFF583}"/>
              </a:ext>
            </a:extLst>
          </p:cNvPr>
          <p:cNvSpPr/>
          <p:nvPr/>
        </p:nvSpPr>
        <p:spPr>
          <a:xfrm>
            <a:off x="29298" y="4027055"/>
            <a:ext cx="9144000" cy="2830945"/>
          </a:xfrm>
          <a:prstGeom prst="rect">
            <a:avLst/>
          </a:prstGeom>
          <a:blipFill>
            <a:blip r:embed="rId5"/>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May be an image of text that says 'LIBERTY LANDING PUN ph plites dies S/NCI Púc Ice-Cre Ice Ice-Crei'">
            <a:extLst>
              <a:ext uri="{FF2B5EF4-FFF2-40B4-BE49-F238E27FC236}">
                <a16:creationId xmlns:a16="http://schemas.microsoft.com/office/drawing/2014/main" id="{F10D2C17-8214-966E-316E-3D8AC7798624}"/>
              </a:ext>
            </a:extLst>
          </p:cNvPr>
          <p:cNvPicPr>
            <a:picLocks noChangeAspect="1"/>
          </p:cNvPicPr>
          <p:nvPr/>
        </p:nvPicPr>
        <p:blipFill>
          <a:blip r:embed="rId6"/>
          <a:stretch>
            <a:fillRect/>
          </a:stretch>
        </p:blipFill>
        <p:spPr>
          <a:xfrm>
            <a:off x="245035" y="4210195"/>
            <a:ext cx="2099388" cy="2464663"/>
          </a:xfrm>
          <a:prstGeom prst="rect">
            <a:avLst/>
          </a:prstGeom>
        </p:spPr>
      </p:pic>
      <p:pic>
        <p:nvPicPr>
          <p:cNvPr id="3" name="Picture 2">
            <a:extLst>
              <a:ext uri="{FF2B5EF4-FFF2-40B4-BE49-F238E27FC236}">
                <a16:creationId xmlns:a16="http://schemas.microsoft.com/office/drawing/2014/main" id="{A331B40D-E1BE-4A24-236C-B78BE2207D4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2743" y="6214303"/>
            <a:ext cx="740179" cy="325250"/>
          </a:xfrm>
          <a:prstGeom prst="rect">
            <a:avLst/>
          </a:prstGeom>
          <a:noFill/>
          <a:ln>
            <a:noFill/>
          </a:ln>
        </p:spPr>
      </p:pic>
      <p:pic>
        <p:nvPicPr>
          <p:cNvPr id="11" name="Picture 10" descr="May be an image of ‎child and ‎text that says '‎BRIGHT FUTURES START TODAY OPERATÜON BACKPACK Volunteers of ofAmerica สูกันสบ์ POcE DELAWARE VALLEY 謝 የኒብብንያ Frovidir 501cs 5019 WBGIH EMAY תצוה 城环4 VOADV.ORG/OPERATION BACKPACK‎'‎‎">
            <a:extLst>
              <a:ext uri="{FF2B5EF4-FFF2-40B4-BE49-F238E27FC236}">
                <a16:creationId xmlns:a16="http://schemas.microsoft.com/office/drawing/2014/main" id="{8380568E-8B2C-EBF1-2ABB-EB7C79C99408}"/>
              </a:ext>
            </a:extLst>
          </p:cNvPr>
          <p:cNvPicPr>
            <a:picLocks noChangeAspect="1"/>
          </p:cNvPicPr>
          <p:nvPr/>
        </p:nvPicPr>
        <p:blipFill>
          <a:blip r:embed="rId8"/>
          <a:stretch>
            <a:fillRect/>
          </a:stretch>
        </p:blipFill>
        <p:spPr>
          <a:xfrm>
            <a:off x="2794353" y="4210193"/>
            <a:ext cx="2198964" cy="2464663"/>
          </a:xfrm>
          <a:prstGeom prst="rect">
            <a:avLst/>
          </a:prstGeom>
        </p:spPr>
      </p:pic>
      <p:sp>
        <p:nvSpPr>
          <p:cNvPr id="14" name="Rectangle: Rounded Corners 13">
            <a:extLst>
              <a:ext uri="{FF2B5EF4-FFF2-40B4-BE49-F238E27FC236}">
                <a16:creationId xmlns:a16="http://schemas.microsoft.com/office/drawing/2014/main" id="{B2E9126C-44DB-9982-0698-18814F514C98}"/>
              </a:ext>
            </a:extLst>
          </p:cNvPr>
          <p:cNvSpPr/>
          <p:nvPr/>
        </p:nvSpPr>
        <p:spPr>
          <a:xfrm>
            <a:off x="5300142" y="4210193"/>
            <a:ext cx="3481115" cy="2464663"/>
          </a:xfrm>
          <a:prstGeom prst="roundRect">
            <a:avLst/>
          </a:prstGeom>
          <a:blipFill rotWithShape="1">
            <a:blip r:embed="rId9" cstate="print">
              <a:extLst>
                <a:ext uri="{28A0092B-C50C-407E-A947-70E740481C1C}">
                  <a14:useLocalDpi xmlns:a14="http://schemas.microsoft.com/office/drawing/2010/main" val="0"/>
                </a:ext>
              </a:extLst>
            </a:blip>
            <a:srcRect/>
            <a:stretch>
              <a:fillRect t="-4000" b="-4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pic>
        <p:nvPicPr>
          <p:cNvPr id="16" name="Picture 15" descr="No photo description available.">
            <a:extLst>
              <a:ext uri="{FF2B5EF4-FFF2-40B4-BE49-F238E27FC236}">
                <a16:creationId xmlns:a16="http://schemas.microsoft.com/office/drawing/2014/main" id="{6BDF5D4B-2C05-0ECF-9082-ED8E24130582}"/>
              </a:ext>
            </a:extLst>
          </p:cNvPr>
          <p:cNvPicPr>
            <a:picLocks noChangeAspect="1"/>
          </p:cNvPicPr>
          <p:nvPr/>
        </p:nvPicPr>
        <p:blipFill>
          <a:blip r:embed="rId10"/>
          <a:stretch>
            <a:fillRect/>
          </a:stretch>
        </p:blipFill>
        <p:spPr>
          <a:xfrm>
            <a:off x="5673038" y="4256775"/>
            <a:ext cx="851674" cy="875897"/>
          </a:xfrm>
          <a:prstGeom prst="rect">
            <a:avLst/>
          </a:prstGeom>
        </p:spPr>
      </p:pic>
    </p:spTree>
    <p:extLst>
      <p:ext uri="{BB962C8B-B14F-4D97-AF65-F5344CB8AC3E}">
        <p14:creationId xmlns:p14="http://schemas.microsoft.com/office/powerpoint/2010/main" val="321856111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 y="6392174"/>
            <a:ext cx="4770408" cy="465825"/>
          </a:xfrm>
          <a:prstGeom prst="rect">
            <a:avLst/>
          </a:prstGeom>
          <a:solidFill>
            <a:srgbClr val="65CD99"/>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200">
                <a:solidFill>
                  <a:srgbClr val="3FBF7F"/>
                </a:solidFill>
                <a:effectLst/>
                <a:latin typeface="Times New Roman" panose="02020603050405020304" pitchFamily="18" charset="0"/>
                <a:ea typeface="Times New Roman" panose="02020603050405020304" pitchFamily="18" charset="0"/>
              </a:rPr>
              <a:t> </a:t>
            </a:r>
          </a:p>
        </p:txBody>
      </p:sp>
      <p:sp>
        <p:nvSpPr>
          <p:cNvPr id="5" name="Text Box 2"/>
          <p:cNvSpPr txBox="1">
            <a:spLocks noChangeArrowheads="1"/>
          </p:cNvSpPr>
          <p:nvPr/>
        </p:nvSpPr>
        <p:spPr bwMode="auto">
          <a:xfrm>
            <a:off x="4770409" y="6392174"/>
            <a:ext cx="4373591" cy="465824"/>
          </a:xfrm>
          <a:prstGeom prst="rect">
            <a:avLst/>
          </a:prstGeom>
          <a:solidFill>
            <a:srgbClr val="994D95"/>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200">
                <a:solidFill>
                  <a:srgbClr val="3FBF7F"/>
                </a:solidFill>
                <a:effectLst/>
                <a:latin typeface="Times New Roman" panose="02020603050405020304" pitchFamily="18" charset="0"/>
                <a:ea typeface="Times New Roman" panose="02020603050405020304" pitchFamily="18" charset="0"/>
              </a:rPr>
              <a:t> </a:t>
            </a:r>
          </a:p>
        </p:txBody>
      </p:sp>
      <p:sp>
        <p:nvSpPr>
          <p:cNvPr id="6" name="Rectangle 5"/>
          <p:cNvSpPr/>
          <p:nvPr/>
        </p:nvSpPr>
        <p:spPr>
          <a:xfrm>
            <a:off x="-4762" y="1"/>
            <a:ext cx="9144000" cy="6852674"/>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stretch>
            <a:fillRect/>
          </a:stretch>
        </p:blipFill>
        <p:spPr>
          <a:xfrm>
            <a:off x="2126566" y="0"/>
            <a:ext cx="4890868" cy="6858000"/>
          </a:xfrm>
          <a:prstGeom prst="rect">
            <a:avLst/>
          </a:prstGeom>
        </p:spPr>
      </p:pic>
      <p:sp>
        <p:nvSpPr>
          <p:cNvPr id="7" name="Rectangle 6"/>
          <p:cNvSpPr/>
          <p:nvPr/>
        </p:nvSpPr>
        <p:spPr>
          <a:xfrm>
            <a:off x="0" y="0"/>
            <a:ext cx="9144000" cy="6858000"/>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4762" y="-5324"/>
            <a:ext cx="9148762" cy="68579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p:cNvSpPr>
            <a:spLocks noGrp="1"/>
          </p:cNvSpPr>
          <p:nvPr>
            <p:ph idx="1"/>
          </p:nvPr>
        </p:nvSpPr>
        <p:spPr>
          <a:xfrm>
            <a:off x="628650" y="1080655"/>
            <a:ext cx="7886700" cy="3802063"/>
          </a:xfrm>
        </p:spPr>
        <p:txBody>
          <a:bodyPr>
            <a:noAutofit/>
          </a:bodyPr>
          <a:lstStyle/>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Review this booklet…we are always here to answer any questions; see contact info below. </a:t>
            </a:r>
            <a:r>
              <a:rPr lang="en-US" sz="1600" dirty="0">
                <a:latin typeface="Arial" panose="020B0604020202020204" pitchFamily="34" charset="0"/>
                <a:ea typeface="Tahoma" panose="020B0604030504040204" pitchFamily="34" charset="0"/>
                <a:cs typeface="Arial" panose="020B0604020202020204" pitchFamily="34" charset="0"/>
              </a:rPr>
              <a:t>Running a campaign is stress-free, doesn’t take a lot of effort, is fun and rewarding, and gives you a great sense of accomplishment knowing that you led the push to motivate your coworkers to give back to their communities.</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Review your company’s Giving History</a:t>
            </a:r>
            <a:r>
              <a:rPr lang="en-US" sz="1600" dirty="0">
                <a:latin typeface="Arial" panose="020B0604020202020204" pitchFamily="34" charset="0"/>
                <a:ea typeface="Tahoma" panose="020B0604030504040204" pitchFamily="34" charset="0"/>
                <a:cs typeface="Arial" panose="020B0604020202020204" pitchFamily="34" charset="0"/>
              </a:rPr>
              <a:t>– what worked and what you might want to do differently</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Seek campaign support </a:t>
            </a:r>
            <a:r>
              <a:rPr lang="en-US" sz="1600" dirty="0">
                <a:latin typeface="Arial" panose="020B0604020202020204" pitchFamily="34" charset="0"/>
                <a:ea typeface="Tahoma" panose="020B0604030504040204" pitchFamily="34" charset="0"/>
                <a:cs typeface="Arial" panose="020B0604020202020204" pitchFamily="34" charset="0"/>
              </a:rPr>
              <a:t>from top management</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There’s fun in numbers! </a:t>
            </a:r>
            <a:r>
              <a:rPr lang="en-US" sz="1600" dirty="0">
                <a:latin typeface="Arial" panose="020B0604020202020204" pitchFamily="34" charset="0"/>
                <a:ea typeface="Tahoma" panose="020B0604030504040204" pitchFamily="34" charset="0"/>
                <a:cs typeface="Arial" panose="020B0604020202020204" pitchFamily="34" charset="0"/>
              </a:rPr>
              <a:t>Recruit a coworker or two who are eager to help</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Plan </a:t>
            </a:r>
            <a:r>
              <a:rPr lang="en-US" sz="1600" dirty="0">
                <a:latin typeface="Arial" panose="020B0604020202020204" pitchFamily="34" charset="0"/>
                <a:ea typeface="Tahoma" panose="020B0604030504040204" pitchFamily="34" charset="0"/>
                <a:cs typeface="Arial" panose="020B0604020202020204" pitchFamily="34" charset="0"/>
              </a:rPr>
              <a:t>for how long your campaign will last…one week? Two?</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Develop a fun strategy </a:t>
            </a:r>
            <a:r>
              <a:rPr lang="en-US" sz="1600" dirty="0">
                <a:latin typeface="Arial" panose="020B0604020202020204" pitchFamily="34" charset="0"/>
                <a:ea typeface="Tahoma" panose="020B0604030504040204" pitchFamily="34" charset="0"/>
                <a:cs typeface="Arial" panose="020B0604020202020204" pitchFamily="34" charset="0"/>
              </a:rPr>
              <a:t>that includes a short campaign kickoff (maybe during lunchtime!) with some light refreshments, and propose a theme, incentives or other activities</a:t>
            </a:r>
          </a:p>
        </p:txBody>
      </p:sp>
      <p:sp>
        <p:nvSpPr>
          <p:cNvPr id="9" name="Title 1"/>
          <p:cNvSpPr>
            <a:spLocks noGrp="1"/>
          </p:cNvSpPr>
          <p:nvPr>
            <p:ph type="title"/>
          </p:nvPr>
        </p:nvSpPr>
        <p:spPr>
          <a:xfrm>
            <a:off x="0" y="365126"/>
            <a:ext cx="9144000" cy="715529"/>
          </a:xfrm>
        </p:spPr>
        <p:txBody>
          <a:bodyPr>
            <a:normAutofit/>
          </a:bodyPr>
          <a:lstStyle/>
          <a:p>
            <a:pPr algn="ctr"/>
            <a:r>
              <a:rPr lang="en-US"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Important First Steps</a:t>
            </a:r>
          </a:p>
        </p:txBody>
      </p:sp>
      <p:sp>
        <p:nvSpPr>
          <p:cNvPr id="14" name="Rectangle 2">
            <a:extLst>
              <a:ext uri="{FF2B5EF4-FFF2-40B4-BE49-F238E27FC236}">
                <a16:creationId xmlns:a16="http://schemas.microsoft.com/office/drawing/2014/main" id="{A49AB6BC-FDED-03C7-E7BD-5D7657ADE190}"/>
              </a:ext>
            </a:extLst>
          </p:cNvPr>
          <p:cNvSpPr>
            <a:spLocks noChangeArrowheads="1"/>
          </p:cNvSpPr>
          <p:nvPr/>
        </p:nvSpPr>
        <p:spPr bwMode="auto">
          <a:xfrm>
            <a:off x="-9524"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2" name="Picture 11" descr="C:\Users\lcheeseman\Pictures\localized logos 002.jpg"/>
          <p:cNvPicPr/>
          <p:nvPr/>
        </p:nvPicPr>
        <p:blipFill>
          <a:blip r:embed="rId5" cstate="print"/>
          <a:srcRect/>
          <a:stretch>
            <a:fillRect/>
          </a:stretch>
        </p:blipFill>
        <p:spPr bwMode="auto">
          <a:xfrm>
            <a:off x="2862079" y="4548920"/>
            <a:ext cx="465825" cy="327805"/>
          </a:xfrm>
          <a:prstGeom prst="rect">
            <a:avLst/>
          </a:prstGeom>
          <a:noFill/>
          <a:ln w="9525">
            <a:noFill/>
            <a:miter lim="800000"/>
            <a:headEnd/>
            <a:tailEnd/>
          </a:ln>
        </p:spPr>
      </p:pic>
      <p:sp>
        <p:nvSpPr>
          <p:cNvPr id="2" name="Rectangle 1">
            <a:extLst>
              <a:ext uri="{FF2B5EF4-FFF2-40B4-BE49-F238E27FC236}">
                <a16:creationId xmlns:a16="http://schemas.microsoft.com/office/drawing/2014/main" id="{0081EE5F-478A-5E70-B2BF-1C6161A0B2D8}"/>
              </a:ext>
            </a:extLst>
          </p:cNvPr>
          <p:cNvSpPr/>
          <p:nvPr/>
        </p:nvSpPr>
        <p:spPr>
          <a:xfrm>
            <a:off x="-9524" y="4479636"/>
            <a:ext cx="9144000" cy="2378364"/>
          </a:xfrm>
          <a:prstGeom prst="rect">
            <a:avLst/>
          </a:prstGeom>
          <a:blipFill>
            <a:blip r:embed="rId6"/>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5">
            <a:extLst>
              <a:ext uri="{FF2B5EF4-FFF2-40B4-BE49-F238E27FC236}">
                <a16:creationId xmlns:a16="http://schemas.microsoft.com/office/drawing/2014/main" id="{76A14191-BF2F-C711-7288-9AE0FBAB5F96}"/>
              </a:ext>
            </a:extLst>
          </p:cNvPr>
          <p:cNvSpPr txBox="1"/>
          <p:nvPr/>
        </p:nvSpPr>
        <p:spPr>
          <a:xfrm>
            <a:off x="1150660" y="4802297"/>
            <a:ext cx="3305424" cy="1872898"/>
          </a:xfrm>
          <a:prstGeom prst="rect">
            <a:avLst/>
          </a:prstGeom>
          <a:noFill/>
        </p:spPr>
        <p:txBody>
          <a:bodyPr wrap="square" rtlCol="0">
            <a:noAutofit/>
          </a:bodyPr>
          <a:lstStyle/>
          <a:p>
            <a:pPr marL="0" marR="0">
              <a:lnSpc>
                <a:spcPct val="115000"/>
              </a:lnSpc>
              <a:spcAft>
                <a:spcPts val="800"/>
              </a:spcAft>
            </a:pPr>
            <a:r>
              <a:rPr lang="en-US" b="1" kern="100" dirty="0">
                <a:effectLst/>
                <a:latin typeface="Arial" panose="020B0604020202020204" pitchFamily="34" charset="0"/>
                <a:ea typeface="Aptos" panose="020B0004020202020204" pitchFamily="34" charset="0"/>
                <a:cs typeface="Arial" panose="020B0604020202020204" pitchFamily="34" charset="0"/>
              </a:rPr>
              <a:t>Donna Murphy –</a:t>
            </a:r>
            <a:br>
              <a:rPr lang="en-US" b="1" kern="100" dirty="0">
                <a:effectLst/>
                <a:latin typeface="Arial" panose="020B0604020202020204" pitchFamily="34" charset="0"/>
                <a:ea typeface="Aptos" panose="020B0004020202020204" pitchFamily="34" charset="0"/>
                <a:cs typeface="Arial" panose="020B0604020202020204" pitchFamily="34" charset="0"/>
              </a:rPr>
            </a:br>
            <a:r>
              <a:rPr lang="en-US" b="1" kern="100" dirty="0">
                <a:effectLst/>
                <a:latin typeface="Arial" panose="020B0604020202020204" pitchFamily="34" charset="0"/>
                <a:ea typeface="Aptos" panose="020B0004020202020204" pitchFamily="34" charset="0"/>
                <a:cs typeface="Arial" panose="020B0604020202020204" pitchFamily="34" charset="0"/>
              </a:rPr>
              <a:t>Campaign Director</a:t>
            </a:r>
            <a:br>
              <a:rPr lang="en-US" b="1" kern="100" dirty="0">
                <a:effectLst/>
                <a:latin typeface="Arial" panose="020B0604020202020204" pitchFamily="34" charset="0"/>
                <a:ea typeface="Aptos" panose="020B0004020202020204" pitchFamily="34" charset="0"/>
                <a:cs typeface="Arial" panose="020B0604020202020204" pitchFamily="34" charset="0"/>
              </a:rPr>
            </a:br>
            <a:r>
              <a:rPr lang="en-US" b="1" kern="100" dirty="0">
                <a:effectLst/>
                <a:latin typeface="Arial" panose="020B0604020202020204" pitchFamily="34" charset="0"/>
                <a:ea typeface="Aptos" panose="020B0004020202020204" pitchFamily="34" charset="0"/>
                <a:cs typeface="Arial" panose="020B0604020202020204" pitchFamily="34" charset="0"/>
              </a:rPr>
              <a:t>856.845.4303 x180</a:t>
            </a:r>
            <a:br>
              <a:rPr lang="en-US" b="1" kern="100" dirty="0">
                <a:effectLst/>
                <a:latin typeface="Arial" panose="020B0604020202020204" pitchFamily="34" charset="0"/>
                <a:ea typeface="Aptos" panose="020B0004020202020204" pitchFamily="34" charset="0"/>
                <a:cs typeface="Arial" panose="020B0604020202020204" pitchFamily="34" charset="0"/>
              </a:rPr>
            </a:br>
            <a:r>
              <a:rPr lang="en-US" b="1" u="sng" kern="100"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7"/>
              </a:rPr>
              <a:t>donnamurphy@uwgcnj.org</a:t>
            </a:r>
            <a:r>
              <a:rPr lang="en-US" b="1" kern="100" dirty="0">
                <a:effectLst/>
                <a:latin typeface="Arial" panose="020B0604020202020204" pitchFamily="34" charset="0"/>
                <a:ea typeface="Aptos" panose="020B0004020202020204" pitchFamily="34" charset="0"/>
                <a:cs typeface="Arial" panose="020B0604020202020204" pitchFamily="34" charset="0"/>
              </a:rPr>
              <a:t> </a:t>
            </a:r>
            <a:endParaRPr lang="en-US" kern="100" dirty="0">
              <a:effectLst/>
              <a:latin typeface="Arial" panose="020B0604020202020204" pitchFamily="34" charset="0"/>
              <a:ea typeface="Aptos" panose="020B00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93EFA3EC-DAEC-2E0E-AE89-A0C6B0217E88}"/>
              </a:ext>
            </a:extLst>
          </p:cNvPr>
          <p:cNvPicPr>
            <a:picLocks noChangeAspect="1"/>
          </p:cNvPicPr>
          <p:nvPr/>
        </p:nvPicPr>
        <p:blipFill>
          <a:blip r:embed="rId8"/>
          <a:stretch>
            <a:fillRect/>
          </a:stretch>
        </p:blipFill>
        <p:spPr>
          <a:xfrm>
            <a:off x="4770407" y="4548919"/>
            <a:ext cx="3742063" cy="2126275"/>
          </a:xfrm>
          <a:prstGeom prst="rect">
            <a:avLst/>
          </a:prstGeom>
        </p:spPr>
      </p:pic>
    </p:spTree>
    <p:extLst>
      <p:ext uri="{BB962C8B-B14F-4D97-AF65-F5344CB8AC3E}">
        <p14:creationId xmlns:p14="http://schemas.microsoft.com/office/powerpoint/2010/main" val="3007600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762" y="-5324"/>
            <a:ext cx="9148762" cy="68579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C:\Users\lcheeseman\Pictures\localized logos 002.jpg"/>
          <p:cNvPicPr/>
          <p:nvPr/>
        </p:nvPicPr>
        <p:blipFill>
          <a:blip r:embed="rId2" cstate="print"/>
          <a:srcRect/>
          <a:stretch>
            <a:fillRect/>
          </a:stretch>
        </p:blipFill>
        <p:spPr bwMode="auto">
          <a:xfrm>
            <a:off x="4140679" y="6123274"/>
            <a:ext cx="724619" cy="579451"/>
          </a:xfrm>
          <a:prstGeom prst="rect">
            <a:avLst/>
          </a:prstGeom>
          <a:noFill/>
          <a:ln w="9525">
            <a:noFill/>
            <a:miter lim="800000"/>
            <a:headEnd/>
            <a:tailEnd/>
          </a:ln>
        </p:spPr>
      </p:pic>
      <p:sp>
        <p:nvSpPr>
          <p:cNvPr id="3" name="Rectangle 2">
            <a:extLst>
              <a:ext uri="{FF2B5EF4-FFF2-40B4-BE49-F238E27FC236}">
                <a16:creationId xmlns:a16="http://schemas.microsoft.com/office/drawing/2014/main" id="{98BB4A5B-1300-4198-358D-4F08DD93724A}"/>
              </a:ext>
            </a:extLst>
          </p:cNvPr>
          <p:cNvSpPr/>
          <p:nvPr/>
        </p:nvSpPr>
        <p:spPr>
          <a:xfrm>
            <a:off x="-4762" y="-5324"/>
            <a:ext cx="9148762" cy="6894219"/>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5"/>
          <p:cNvSpPr>
            <a:spLocks noGrp="1"/>
          </p:cNvSpPr>
          <p:nvPr>
            <p:ph type="title"/>
          </p:nvPr>
        </p:nvSpPr>
        <p:spPr/>
        <p:txBody>
          <a:bodyPr>
            <a:noAutofit/>
          </a:bodyPr>
          <a:lstStyle/>
          <a:p>
            <a:pPr algn="ctr"/>
            <a:r>
              <a:rPr lang="en-US" sz="3600"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Do you and your coworkers want to help people in your community? </a:t>
            </a:r>
            <a:br>
              <a:rPr lang="en-US" sz="3600"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br>
            <a:r>
              <a:rPr lang="en-US" sz="3600"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It’s easy! Here’s how…</a:t>
            </a:r>
            <a:br>
              <a:rPr lang="en-US" sz="3600" b="1" dirty="0">
                <a:ln>
                  <a:solidFill>
                    <a:schemeClr val="tx1"/>
                  </a:solidFill>
                </a:ln>
                <a:solidFill>
                  <a:srgbClr val="800000"/>
                </a:solidFill>
                <a:latin typeface="Arial Rounded MT Bold" panose="020F0704030504030204" pitchFamily="34" charset="0"/>
              </a:rPr>
            </a:br>
            <a:endParaRPr lang="en-US" sz="3600" dirty="0">
              <a:ln>
                <a:solidFill>
                  <a:schemeClr val="tx1"/>
                </a:solidFill>
              </a:ln>
              <a:solidFill>
                <a:srgbClr val="800000"/>
              </a:solidFill>
              <a:latin typeface="Arial Rounded MT Bold" panose="020F0704030504030204" pitchFamily="34" charset="0"/>
            </a:endParaRPr>
          </a:p>
        </p:txBody>
      </p:sp>
      <p:sp>
        <p:nvSpPr>
          <p:cNvPr id="4" name="Content Placeholder 3">
            <a:extLst>
              <a:ext uri="{FF2B5EF4-FFF2-40B4-BE49-F238E27FC236}">
                <a16:creationId xmlns:a16="http://schemas.microsoft.com/office/drawing/2014/main" id="{406BA2FE-74FD-E15E-73DE-217643E1939F}"/>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549A9338-E346-DF28-3E0F-2257124E27DA}"/>
              </a:ext>
            </a:extLst>
          </p:cNvPr>
          <p:cNvPicPr>
            <a:picLocks noChangeAspect="1"/>
          </p:cNvPicPr>
          <p:nvPr/>
        </p:nvPicPr>
        <p:blipFill>
          <a:blip r:embed="rId4"/>
          <a:stretch>
            <a:fillRect/>
          </a:stretch>
        </p:blipFill>
        <p:spPr>
          <a:xfrm>
            <a:off x="378619" y="2046851"/>
            <a:ext cx="8382000" cy="4676775"/>
          </a:xfrm>
          <a:prstGeom prst="rect">
            <a:avLst/>
          </a:prstGeom>
        </p:spPr>
      </p:pic>
      <p:sp>
        <p:nvSpPr>
          <p:cNvPr id="2" name="TextBox 1">
            <a:extLst>
              <a:ext uri="{FF2B5EF4-FFF2-40B4-BE49-F238E27FC236}">
                <a16:creationId xmlns:a16="http://schemas.microsoft.com/office/drawing/2014/main" id="{6851D141-2CA8-EBCC-BCA8-93BB0159AC80}"/>
              </a:ext>
            </a:extLst>
          </p:cNvPr>
          <p:cNvSpPr txBox="1"/>
          <p:nvPr/>
        </p:nvSpPr>
        <p:spPr>
          <a:xfrm>
            <a:off x="2371108" y="5135847"/>
            <a:ext cx="4988379" cy="461665"/>
          </a:xfrm>
          <a:prstGeom prst="rect">
            <a:avLst/>
          </a:prstGeom>
          <a:solidFill>
            <a:srgbClr val="75D1FF"/>
          </a:solidFill>
        </p:spPr>
        <p:txBody>
          <a:bodyPr wrap="square" rtlCol="0">
            <a:spAutoFit/>
          </a:bodyPr>
          <a:lstStyle/>
          <a:p>
            <a:r>
              <a:rPr lang="en-US" sz="2400" dirty="0">
                <a:solidFill>
                  <a:srgbClr val="004386"/>
                </a:solidFill>
                <a:latin typeface="Arial Black" panose="020B0A04020102020204" pitchFamily="34" charset="0"/>
                <a:cs typeface="Aharoni" panose="020F0502020204030204" pitchFamily="2" charset="-79"/>
              </a:rPr>
              <a:t>United Way Campaign 2026</a:t>
            </a:r>
          </a:p>
        </p:txBody>
      </p:sp>
      <p:pic>
        <p:nvPicPr>
          <p:cNvPr id="9" name="Picture 8">
            <a:extLst>
              <a:ext uri="{FF2B5EF4-FFF2-40B4-BE49-F238E27FC236}">
                <a16:creationId xmlns:a16="http://schemas.microsoft.com/office/drawing/2014/main" id="{5C44D168-C10B-D224-6101-3EF53DBF086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08310" y="5877355"/>
            <a:ext cx="2099388" cy="808400"/>
          </a:xfrm>
          <a:prstGeom prst="rect">
            <a:avLst/>
          </a:prstGeom>
          <a:noFill/>
          <a:ln>
            <a:noFill/>
          </a:ln>
        </p:spPr>
      </p:pic>
    </p:spTree>
    <p:extLst>
      <p:ext uri="{BB962C8B-B14F-4D97-AF65-F5344CB8AC3E}">
        <p14:creationId xmlns:p14="http://schemas.microsoft.com/office/powerpoint/2010/main" val="416248730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524" y="1"/>
            <a:ext cx="9153524" cy="69303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txBox="1">
            <a:spLocks noGrp="1"/>
          </p:cNvSpPr>
          <p:nvPr>
            <p:ph type="title"/>
          </p:nvPr>
        </p:nvSpPr>
        <p:spPr>
          <a:xfrm>
            <a:off x="476834" y="38920"/>
            <a:ext cx="8228297" cy="590931"/>
          </a:xfrm>
          <a:prstGeom prst="rect">
            <a:avLst/>
          </a:prstGeom>
          <a:noFill/>
        </p:spPr>
        <p:txBody>
          <a:bodyPr wrap="square" rtlCol="0">
            <a:spAutoFit/>
          </a:bodyPr>
          <a:lstStyle/>
          <a:p>
            <a:pPr algn="ctr"/>
            <a:r>
              <a:rPr lang="en-US" sz="3600"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ECM Plan of Action</a:t>
            </a:r>
          </a:p>
        </p:txBody>
      </p:sp>
      <p:sp>
        <p:nvSpPr>
          <p:cNvPr id="5" name="Content Placeholder 4"/>
          <p:cNvSpPr txBox="1">
            <a:spLocks noGrp="1"/>
          </p:cNvSpPr>
          <p:nvPr>
            <p:ph idx="1"/>
          </p:nvPr>
        </p:nvSpPr>
        <p:spPr>
          <a:xfrm>
            <a:off x="818431" y="635180"/>
            <a:ext cx="7886700" cy="4456092"/>
          </a:xfrm>
          <a:prstGeom prst="rect">
            <a:avLst/>
          </a:prstGeom>
          <a:noFill/>
        </p:spPr>
        <p:txBody>
          <a:bodyPr wrap="square" rtlCol="0">
            <a:spAutoFit/>
          </a:bodyPr>
          <a:lstStyle/>
          <a:p>
            <a:pPr marL="0" indent="0">
              <a:buNone/>
            </a:pPr>
            <a:r>
              <a:rPr lang="en-US" sz="1600" dirty="0">
                <a:latin typeface="Calibri" panose="020F0502020204030204" pitchFamily="34" charset="0"/>
              </a:rPr>
              <a:t>1.</a:t>
            </a:r>
            <a:r>
              <a:rPr lang="en-US" sz="1700" dirty="0">
                <a:latin typeface="Calibri" panose="020F0502020204030204" pitchFamily="34" charset="0"/>
              </a:rPr>
              <a:t>  </a:t>
            </a:r>
            <a:r>
              <a:rPr lang="en-US" sz="1700" b="1" dirty="0">
                <a:latin typeface="Calibri" panose="020F0502020204030204" pitchFamily="34" charset="0"/>
              </a:rPr>
              <a:t> </a:t>
            </a:r>
            <a:r>
              <a:rPr lang="en-US" sz="1400" b="1" dirty="0">
                <a:latin typeface="Arial" panose="020B0604020202020204" pitchFamily="34" charset="0"/>
                <a:ea typeface="Tahoma" panose="020B0604030504040204" pitchFamily="34" charset="0"/>
                <a:cs typeface="Arial" panose="020B0604020202020204" pitchFamily="34" charset="0"/>
              </a:rPr>
              <a:t>Teamwork! </a:t>
            </a:r>
            <a:r>
              <a:rPr lang="en-US" sz="1400" dirty="0">
                <a:latin typeface="Arial" panose="020B0604020202020204" pitchFamily="34" charset="0"/>
                <a:ea typeface="Tahoma" panose="020B0604030504040204" pitchFamily="34" charset="0"/>
                <a:cs typeface="Arial" panose="020B0604020202020204" pitchFamily="34" charset="0"/>
              </a:rPr>
              <a:t>Ask a coworker or two if they would assist you in promoting the campaign.</a:t>
            </a:r>
            <a:br>
              <a:rPr lang="en-US" sz="1400" dirty="0">
                <a:latin typeface="Arial" panose="020B0604020202020204" pitchFamily="34" charset="0"/>
                <a:ea typeface="Tahoma" panose="020B0604030504040204" pitchFamily="34" charset="0"/>
                <a:cs typeface="Arial" panose="020B0604020202020204" pitchFamily="34" charset="0"/>
              </a:rPr>
            </a:br>
            <a:br>
              <a:rPr lang="en-US" sz="1400" dirty="0">
                <a:latin typeface="Arial" panose="020B0604020202020204" pitchFamily="34" charset="0"/>
                <a:ea typeface="Tahoma" panose="020B0604030504040204" pitchFamily="34" charset="0"/>
                <a:cs typeface="Arial" panose="020B0604020202020204" pitchFamily="34" charset="0"/>
              </a:rPr>
            </a:br>
            <a:r>
              <a:rPr lang="en-US" sz="1400" dirty="0">
                <a:latin typeface="Arial" panose="020B0604020202020204" pitchFamily="34" charset="0"/>
                <a:ea typeface="Tahoma" panose="020B0604030504040204" pitchFamily="34" charset="0"/>
                <a:cs typeface="Arial" panose="020B0604020202020204" pitchFamily="34" charset="0"/>
              </a:rPr>
              <a:t>2.   </a:t>
            </a:r>
            <a:r>
              <a:rPr lang="en-US" sz="1400" b="1" dirty="0">
                <a:latin typeface="Arial" panose="020B0604020202020204" pitchFamily="34" charset="0"/>
                <a:ea typeface="Tahoma" panose="020B0604030504040204" pitchFamily="34" charset="0"/>
                <a:cs typeface="Arial" panose="020B0604020202020204" pitchFamily="34" charset="0"/>
              </a:rPr>
              <a:t>Ask senior management </a:t>
            </a:r>
            <a:r>
              <a:rPr lang="en-US" sz="1400" dirty="0">
                <a:latin typeface="Arial" panose="020B0604020202020204" pitchFamily="34" charset="0"/>
                <a:ea typeface="Tahoma" panose="020B0604030504040204" pitchFamily="34" charset="0"/>
                <a:cs typeface="Arial" panose="020B0604020202020204" pitchFamily="34" charset="0"/>
              </a:rPr>
              <a:t>if they would publicly support the campaign via email blasts,</a:t>
            </a:r>
            <a:br>
              <a:rPr lang="en-US" sz="1400" dirty="0">
                <a:latin typeface="Arial" panose="020B0604020202020204" pitchFamily="34" charset="0"/>
                <a:ea typeface="Tahoma" panose="020B0604030504040204" pitchFamily="34" charset="0"/>
                <a:cs typeface="Arial" panose="020B0604020202020204" pitchFamily="34" charset="0"/>
              </a:rPr>
            </a:br>
            <a:r>
              <a:rPr lang="en-US" sz="1400" dirty="0">
                <a:latin typeface="Arial" panose="020B0604020202020204" pitchFamily="34" charset="0"/>
                <a:ea typeface="Tahoma" panose="020B0604030504040204" pitchFamily="34" charset="0"/>
                <a:cs typeface="Arial" panose="020B0604020202020204" pitchFamily="34" charset="0"/>
              </a:rPr>
              <a:t>      or thanking those who pledged via email or text.</a:t>
            </a:r>
          </a:p>
          <a:p>
            <a:pPr marL="0" indent="0">
              <a:buNone/>
            </a:pPr>
            <a:r>
              <a:rPr lang="en-US" sz="1400" dirty="0">
                <a:latin typeface="Arial" panose="020B0604020202020204" pitchFamily="34" charset="0"/>
                <a:ea typeface="Tahoma" panose="020B0604030504040204" pitchFamily="34" charset="0"/>
                <a:cs typeface="Arial" panose="020B0604020202020204" pitchFamily="34" charset="0"/>
              </a:rPr>
              <a:t>3.   </a:t>
            </a:r>
            <a:r>
              <a:rPr lang="en-US" sz="1400" b="1" dirty="0">
                <a:latin typeface="Arial" panose="020B0604020202020204" pitchFamily="34" charset="0"/>
                <a:ea typeface="Tahoma" panose="020B0604030504040204" pitchFamily="34" charset="0"/>
                <a:cs typeface="Arial" panose="020B0604020202020204" pitchFamily="34" charset="0"/>
              </a:rPr>
              <a:t>Review</a:t>
            </a:r>
            <a:r>
              <a:rPr lang="en-US" sz="1400" dirty="0">
                <a:latin typeface="Arial" panose="020B0604020202020204" pitchFamily="34" charset="0"/>
                <a:ea typeface="Tahoma" panose="020B0604030504040204" pitchFamily="34" charset="0"/>
                <a:cs typeface="Arial" panose="020B0604020202020204" pitchFamily="34" charset="0"/>
              </a:rPr>
              <a:t> the prior year’s campaign performance &amp; calculate a winning strategy.</a:t>
            </a:r>
          </a:p>
          <a:p>
            <a:pPr marL="0" indent="0">
              <a:buNone/>
            </a:pPr>
            <a:r>
              <a:rPr lang="en-US" sz="1400" dirty="0">
                <a:latin typeface="Arial" panose="020B0604020202020204" pitchFamily="34" charset="0"/>
                <a:ea typeface="Tahoma" panose="020B0604030504040204" pitchFamily="34" charset="0"/>
                <a:cs typeface="Arial" panose="020B0604020202020204" pitchFamily="34" charset="0"/>
              </a:rPr>
              <a:t>4.   </a:t>
            </a:r>
            <a:r>
              <a:rPr lang="en-US" sz="1400" b="1" dirty="0">
                <a:latin typeface="Arial" panose="020B0604020202020204" pitchFamily="34" charset="0"/>
                <a:ea typeface="Tahoma" panose="020B0604030504040204" pitchFamily="34" charset="0"/>
                <a:cs typeface="Arial" panose="020B0604020202020204" pitchFamily="34" charset="0"/>
              </a:rPr>
              <a:t>Be the “face” of United Way</a:t>
            </a:r>
            <a:r>
              <a:rPr lang="en-US" sz="1400" dirty="0">
                <a:latin typeface="Arial" panose="020B0604020202020204" pitchFamily="34" charset="0"/>
                <a:ea typeface="Tahoma" panose="020B0604030504040204" pitchFamily="34" charset="0"/>
                <a:cs typeface="Arial" panose="020B0604020202020204" pitchFamily="34" charset="0"/>
              </a:rPr>
              <a:t>…hand deliver brochures to your coworkers, put</a:t>
            </a:r>
            <a:br>
              <a:rPr lang="en-US" sz="1400" dirty="0">
                <a:latin typeface="Arial" panose="020B0604020202020204" pitchFamily="34" charset="0"/>
                <a:ea typeface="Tahoma" panose="020B0604030504040204" pitchFamily="34" charset="0"/>
                <a:cs typeface="Arial" panose="020B0604020202020204" pitchFamily="34" charset="0"/>
              </a:rPr>
            </a:br>
            <a:r>
              <a:rPr lang="en-US" sz="1400" dirty="0">
                <a:latin typeface="Arial" panose="020B0604020202020204" pitchFamily="34" charset="0"/>
                <a:ea typeface="Tahoma" panose="020B0604030504040204" pitchFamily="34" charset="0"/>
                <a:cs typeface="Arial" panose="020B0604020202020204" pitchFamily="34" charset="0"/>
              </a:rPr>
              <a:t>      up posters around your workplace announcing the campaign, </a:t>
            </a:r>
            <a:r>
              <a:rPr lang="en-US" sz="1400" b="1" dirty="0">
                <a:latin typeface="Arial" panose="020B0604020202020204" pitchFamily="34" charset="0"/>
                <a:ea typeface="Tahoma" panose="020B0604030504040204" pitchFamily="34" charset="0"/>
                <a:cs typeface="Arial" panose="020B0604020202020204" pitchFamily="34" charset="0"/>
              </a:rPr>
              <a:t>look on our website at</a:t>
            </a:r>
            <a:br>
              <a:rPr lang="en-US" sz="1400" b="1" dirty="0">
                <a:latin typeface="Arial" panose="020B0604020202020204" pitchFamily="34" charset="0"/>
                <a:ea typeface="Tahoma" panose="020B0604030504040204" pitchFamily="34" charset="0"/>
                <a:cs typeface="Arial" panose="020B0604020202020204" pitchFamily="34" charset="0"/>
              </a:rPr>
            </a:br>
            <a:r>
              <a:rPr lang="en-US" sz="1400" b="1" dirty="0">
                <a:latin typeface="Arial" panose="020B0604020202020204" pitchFamily="34" charset="0"/>
                <a:ea typeface="Tahoma" panose="020B0604030504040204" pitchFamily="34" charset="0"/>
                <a:cs typeface="Arial" panose="020B0604020202020204" pitchFamily="34" charset="0"/>
              </a:rPr>
              <a:t>      </a:t>
            </a:r>
            <a:r>
              <a:rPr lang="en-US" sz="1400" b="1" dirty="0">
                <a:latin typeface="Arial" panose="020B0604020202020204" pitchFamily="34" charset="0"/>
                <a:ea typeface="Tahoma" panose="020B0604030504040204" pitchFamily="34" charset="0"/>
                <a:cs typeface="Arial" panose="020B0604020202020204" pitchFamily="34" charset="0"/>
                <a:hlinkClick r:id="rId2"/>
              </a:rPr>
              <a:t>www.uwgcnj.org/campaign-toolkit/</a:t>
            </a:r>
            <a:r>
              <a:rPr lang="en-US" sz="1400" b="1" dirty="0">
                <a:latin typeface="Arial" panose="020B0604020202020204" pitchFamily="34" charset="0"/>
                <a:ea typeface="Tahoma" panose="020B0604030504040204" pitchFamily="34" charset="0"/>
                <a:cs typeface="Arial" panose="020B0604020202020204" pitchFamily="34" charset="0"/>
              </a:rPr>
              <a:t> for motivational posters &amp; other materials!</a:t>
            </a:r>
          </a:p>
          <a:p>
            <a:pPr marL="0" indent="0">
              <a:buNone/>
            </a:pPr>
            <a:r>
              <a:rPr lang="en-US" sz="1400" dirty="0">
                <a:latin typeface="Arial" panose="020B0604020202020204" pitchFamily="34" charset="0"/>
                <a:ea typeface="Tahoma" panose="020B0604030504040204" pitchFamily="34" charset="0"/>
                <a:cs typeface="Arial" panose="020B0604020202020204" pitchFamily="34" charset="0"/>
              </a:rPr>
              <a:t>5.   </a:t>
            </a:r>
            <a:r>
              <a:rPr lang="en-US" sz="1400" b="1" dirty="0">
                <a:latin typeface="Arial" panose="020B0604020202020204" pitchFamily="34" charset="0"/>
                <a:ea typeface="Tahoma" panose="020B0604030504040204" pitchFamily="34" charset="0"/>
                <a:cs typeface="Arial" panose="020B0604020202020204" pitchFamily="34" charset="0"/>
              </a:rPr>
              <a:t>Run the campaign</a:t>
            </a:r>
            <a:r>
              <a:rPr lang="en-US" sz="1400" dirty="0">
                <a:latin typeface="Arial" panose="020B0604020202020204" pitchFamily="34" charset="0"/>
                <a:ea typeface="Tahoma" panose="020B0604030504040204" pitchFamily="34" charset="0"/>
                <a:cs typeface="Arial" panose="020B0604020202020204" pitchFamily="34" charset="0"/>
              </a:rPr>
              <a:t>:</a:t>
            </a:r>
          </a:p>
          <a:p>
            <a:pPr marL="457200" lvl="1" indent="0">
              <a:buNone/>
            </a:pPr>
            <a:r>
              <a:rPr lang="en-US" sz="1400" dirty="0">
                <a:latin typeface="Arial" panose="020B0604020202020204" pitchFamily="34" charset="0"/>
                <a:ea typeface="Tahoma" panose="020B0604030504040204" pitchFamily="34" charset="0"/>
                <a:cs typeface="Arial" panose="020B0604020202020204" pitchFamily="34" charset="0"/>
              </a:rPr>
              <a:t>Personalize pledge forms with employee names, if possible</a:t>
            </a:r>
          </a:p>
          <a:p>
            <a:pPr marL="457200" lvl="1" indent="0">
              <a:buNone/>
            </a:pPr>
            <a:r>
              <a:rPr lang="en-US" sz="1400" dirty="0">
                <a:latin typeface="Arial" panose="020B0604020202020204" pitchFamily="34" charset="0"/>
                <a:ea typeface="Tahoma" panose="020B0604030504040204" pitchFamily="34" charset="0"/>
                <a:cs typeface="Arial" panose="020B0604020202020204" pitchFamily="34" charset="0"/>
              </a:rPr>
              <a:t>Schedule dates for the campaign to begin and end</a:t>
            </a:r>
          </a:p>
          <a:p>
            <a:pPr marL="457200" lvl="1" indent="0">
              <a:buNone/>
            </a:pPr>
            <a:r>
              <a:rPr lang="en-US" sz="1400" dirty="0">
                <a:latin typeface="Arial" panose="020B0604020202020204" pitchFamily="34" charset="0"/>
                <a:ea typeface="Tahoma" panose="020B0604030504040204" pitchFamily="34" charset="0"/>
                <a:cs typeface="Arial" panose="020B0604020202020204" pitchFamily="34" charset="0"/>
              </a:rPr>
              <a:t>Ask Donna Murphy, UWGC Campaign Director, to schedule a guest speaker for your kickoff date</a:t>
            </a:r>
          </a:p>
          <a:p>
            <a:pPr marL="457200" lvl="1" indent="0">
              <a:buNone/>
            </a:pPr>
            <a:r>
              <a:rPr lang="en-US" sz="1400" dirty="0">
                <a:latin typeface="Arial" panose="020B0604020202020204" pitchFamily="34" charset="0"/>
                <a:ea typeface="Tahoma" panose="020B0604030504040204" pitchFamily="34" charset="0"/>
                <a:cs typeface="Arial" panose="020B0604020202020204" pitchFamily="34" charset="0"/>
              </a:rPr>
              <a:t>Make sure all employees have received UWGC Brochures and pledge forms</a:t>
            </a:r>
          </a:p>
          <a:p>
            <a:pPr marL="0" indent="0">
              <a:buNone/>
            </a:pPr>
            <a:r>
              <a:rPr lang="en-US" sz="1400" dirty="0">
                <a:latin typeface="Arial" panose="020B0604020202020204" pitchFamily="34" charset="0"/>
                <a:ea typeface="Tahoma" panose="020B0604030504040204" pitchFamily="34" charset="0"/>
                <a:cs typeface="Arial" panose="020B0604020202020204" pitchFamily="34" charset="0"/>
              </a:rPr>
              <a:t>6.   </a:t>
            </a:r>
            <a:r>
              <a:rPr lang="en-US" sz="1400" b="1" dirty="0">
                <a:latin typeface="Arial" panose="020B0604020202020204" pitchFamily="34" charset="0"/>
                <a:ea typeface="Tahoma" panose="020B0604030504040204" pitchFamily="34" charset="0"/>
                <a:cs typeface="Arial" panose="020B0604020202020204" pitchFamily="34" charset="0"/>
              </a:rPr>
              <a:t>Report campaign results </a:t>
            </a:r>
            <a:r>
              <a:rPr lang="en-US" sz="1400" dirty="0">
                <a:latin typeface="Arial" panose="020B0604020202020204" pitchFamily="34" charset="0"/>
                <a:ea typeface="Tahoma" panose="020B0604030504040204" pitchFamily="34" charset="0"/>
                <a:cs typeface="Arial" panose="020B0604020202020204" pitchFamily="34" charset="0"/>
              </a:rPr>
              <a:t>to Donna Murphy (see “Wrapping Up the Campaign”)</a:t>
            </a:r>
          </a:p>
          <a:p>
            <a:pPr marL="0" indent="0">
              <a:buNone/>
            </a:pPr>
            <a:r>
              <a:rPr lang="en-US" sz="1400" dirty="0">
                <a:latin typeface="Arial" panose="020B0604020202020204" pitchFamily="34" charset="0"/>
                <a:ea typeface="Tahoma" panose="020B0604030504040204" pitchFamily="34" charset="0"/>
                <a:cs typeface="Arial" panose="020B0604020202020204" pitchFamily="34" charset="0"/>
              </a:rPr>
              <a:t>7.   </a:t>
            </a:r>
            <a:r>
              <a:rPr lang="en-US" sz="1400" b="1" dirty="0">
                <a:latin typeface="Arial" panose="020B0604020202020204" pitchFamily="34" charset="0"/>
                <a:ea typeface="Tahoma" panose="020B0604030504040204" pitchFamily="34" charset="0"/>
                <a:cs typeface="Arial" panose="020B0604020202020204" pitchFamily="34" charset="0"/>
              </a:rPr>
              <a:t>Report final results </a:t>
            </a:r>
            <a:r>
              <a:rPr lang="en-US" sz="1400" dirty="0">
                <a:latin typeface="Arial" panose="020B0604020202020204" pitchFamily="34" charset="0"/>
                <a:ea typeface="Tahoma" panose="020B0604030504040204" pitchFamily="34" charset="0"/>
                <a:cs typeface="Arial" panose="020B0604020202020204" pitchFamily="34" charset="0"/>
              </a:rPr>
              <a:t>via email blast, text, or departmental meeting throughout your workplace.</a:t>
            </a:r>
          </a:p>
          <a:p>
            <a:pPr marL="0" indent="0">
              <a:buNone/>
            </a:pPr>
            <a:r>
              <a:rPr lang="en-US" sz="1400" dirty="0">
                <a:latin typeface="Arial" panose="020B0604020202020204" pitchFamily="34" charset="0"/>
                <a:ea typeface="Tahoma" panose="020B0604030504040204" pitchFamily="34" charset="0"/>
                <a:cs typeface="Arial" panose="020B0604020202020204" pitchFamily="34" charset="0"/>
              </a:rPr>
              <a:t>8.   </a:t>
            </a:r>
            <a:r>
              <a:rPr lang="en-US" sz="1400" b="1" dirty="0">
                <a:latin typeface="Arial" panose="020B0604020202020204" pitchFamily="34" charset="0"/>
                <a:ea typeface="Tahoma" panose="020B0604030504040204" pitchFamily="34" charset="0"/>
                <a:cs typeface="Arial" panose="020B0604020202020204" pitchFamily="34" charset="0"/>
              </a:rPr>
              <a:t>Don’t forget to say THANK YOU to all donors, and those who helped with the campaign!</a:t>
            </a:r>
          </a:p>
        </p:txBody>
      </p:sp>
      <p:sp>
        <p:nvSpPr>
          <p:cNvPr id="7" name="Rectangle 6"/>
          <p:cNvSpPr/>
          <p:nvPr/>
        </p:nvSpPr>
        <p:spPr>
          <a:xfrm>
            <a:off x="-4762" y="5344610"/>
            <a:ext cx="9144000" cy="1508062"/>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4F445B1-54A3-6E0D-E267-AC1EB0C8767F}"/>
              </a:ext>
            </a:extLst>
          </p:cNvPr>
          <p:cNvSpPr/>
          <p:nvPr/>
        </p:nvSpPr>
        <p:spPr>
          <a:xfrm>
            <a:off x="-9524" y="5091272"/>
            <a:ext cx="9158286" cy="1766729"/>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diagram of a workflow&#10;&#10;AI-generated content may be incorrect.">
            <a:extLst>
              <a:ext uri="{FF2B5EF4-FFF2-40B4-BE49-F238E27FC236}">
                <a16:creationId xmlns:a16="http://schemas.microsoft.com/office/drawing/2014/main" id="{7CD8BE3F-0BB1-72F8-D9B4-5BA6015FB2A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48727" y="5179264"/>
            <a:ext cx="3482109" cy="1590743"/>
          </a:xfrm>
          <a:prstGeom prst="rect">
            <a:avLst/>
          </a:prstGeom>
          <a:noFill/>
          <a:ln w="28575">
            <a:noFill/>
          </a:ln>
        </p:spPr>
      </p:pic>
      <p:pic>
        <p:nvPicPr>
          <p:cNvPr id="10" name="Picture 9">
            <a:extLst>
              <a:ext uri="{FF2B5EF4-FFF2-40B4-BE49-F238E27FC236}">
                <a16:creationId xmlns:a16="http://schemas.microsoft.com/office/drawing/2014/main" id="{D2C68414-D054-2977-B442-A265555E572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5029" y="5570435"/>
            <a:ext cx="2448862" cy="970324"/>
          </a:xfrm>
          <a:prstGeom prst="rect">
            <a:avLst/>
          </a:prstGeom>
          <a:noFill/>
          <a:ln>
            <a:noFill/>
          </a:ln>
        </p:spPr>
      </p:pic>
    </p:spTree>
    <p:extLst>
      <p:ext uri="{BB962C8B-B14F-4D97-AF65-F5344CB8AC3E}">
        <p14:creationId xmlns:p14="http://schemas.microsoft.com/office/powerpoint/2010/main" val="3190947917"/>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524" y="1"/>
            <a:ext cx="9148762" cy="69303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 y="0"/>
            <a:ext cx="9155925" cy="6847478"/>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762" y="-41416"/>
            <a:ext cx="9160686" cy="69303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28650" y="1380226"/>
            <a:ext cx="7886700" cy="3830129"/>
          </a:xfrm>
        </p:spPr>
        <p:txBody>
          <a:bodyPr>
            <a:normAutofit/>
          </a:bodyPr>
          <a:lstStyle/>
          <a:p>
            <a:pPr>
              <a:buClr>
                <a:srgbClr val="800000"/>
              </a:buClr>
              <a:buFont typeface="Wingdings" panose="05000000000000000000" pitchFamily="2" charset="2"/>
              <a:buChar char="ü"/>
            </a:pPr>
            <a:r>
              <a:rPr lang="en-US" sz="1400" b="1" dirty="0">
                <a:latin typeface="Arial" panose="020B0604020202020204" pitchFamily="34" charset="0"/>
                <a:ea typeface="Tahoma" panose="020B0604030504040204" pitchFamily="34" charset="0"/>
                <a:cs typeface="Arial" panose="020B0604020202020204" pitchFamily="34" charset="0"/>
              </a:rPr>
              <a:t>Emphasize payroll deduction </a:t>
            </a:r>
            <a:r>
              <a:rPr lang="en-US" sz="1400" dirty="0">
                <a:latin typeface="Arial" panose="020B0604020202020204" pitchFamily="34" charset="0"/>
                <a:ea typeface="Tahoma" panose="020B0604030504040204" pitchFamily="34" charset="0"/>
                <a:cs typeface="Arial" panose="020B0604020202020204" pitchFamily="34" charset="0"/>
              </a:rPr>
              <a:t>as the preferred method of giving…it’s the most cost-effective and easiest way to pledge.</a:t>
            </a:r>
          </a:p>
          <a:p>
            <a:pPr>
              <a:buClr>
                <a:srgbClr val="800000"/>
              </a:buClr>
              <a:buFont typeface="Wingdings" panose="05000000000000000000" pitchFamily="2" charset="2"/>
              <a:buChar char="ü"/>
            </a:pPr>
            <a:r>
              <a:rPr lang="en-US" sz="1400" b="1" dirty="0">
                <a:latin typeface="Arial" panose="020B0604020202020204" pitchFamily="34" charset="0"/>
                <a:ea typeface="Tahoma" panose="020B0604030504040204" pitchFamily="34" charset="0"/>
                <a:cs typeface="Arial" panose="020B0604020202020204" pitchFamily="34" charset="0"/>
              </a:rPr>
              <a:t>“Asks” are more effective if done in person </a:t>
            </a:r>
            <a:r>
              <a:rPr lang="en-US" sz="1400" dirty="0">
                <a:latin typeface="Arial" panose="020B0604020202020204" pitchFamily="34" charset="0"/>
                <a:ea typeface="Tahoma" panose="020B0604030504040204" pitchFamily="34" charset="0"/>
                <a:cs typeface="Arial" panose="020B0604020202020204" pitchFamily="34" charset="0"/>
              </a:rPr>
              <a:t>rather than sending an “ask” in an email or leaving a pile of pledge forms in a common area…these are typically ignored. Instead, </a:t>
            </a:r>
            <a:r>
              <a:rPr lang="en-US" sz="1400" b="1" dirty="0">
                <a:latin typeface="Arial" panose="020B0604020202020204" pitchFamily="34" charset="0"/>
                <a:ea typeface="Tahoma" panose="020B0604030504040204" pitchFamily="34" charset="0"/>
                <a:cs typeface="Arial" panose="020B0604020202020204" pitchFamily="34" charset="0"/>
              </a:rPr>
              <a:t>speak about the campaign at staff meetings either live or virtual, and hand pledge forms to your coworkers personally</a:t>
            </a:r>
            <a:r>
              <a:rPr lang="en-US" sz="1400" dirty="0">
                <a:latin typeface="Arial" panose="020B0604020202020204" pitchFamily="34" charset="0"/>
                <a:ea typeface="Tahoma" panose="020B0604030504040204" pitchFamily="34" charset="0"/>
                <a:cs typeface="Arial" panose="020B0604020202020204" pitchFamily="34" charset="0"/>
              </a:rPr>
              <a:t>.</a:t>
            </a:r>
          </a:p>
          <a:p>
            <a:pPr>
              <a:buClr>
                <a:srgbClr val="800000"/>
              </a:buClr>
              <a:buFont typeface="Wingdings" panose="05000000000000000000" pitchFamily="2" charset="2"/>
              <a:buChar char="ü"/>
            </a:pPr>
            <a:r>
              <a:rPr lang="en-US" sz="1400" b="1" dirty="0">
                <a:latin typeface="Arial" panose="020B0604020202020204" pitchFamily="34" charset="0"/>
                <a:ea typeface="Tahoma" panose="020B0604030504040204" pitchFamily="34" charset="0"/>
                <a:cs typeface="Arial" panose="020B0604020202020204" pitchFamily="34" charset="0"/>
              </a:rPr>
              <a:t>Promote and educate! </a:t>
            </a:r>
            <a:r>
              <a:rPr lang="en-US" sz="1400" dirty="0">
                <a:latin typeface="Arial" panose="020B0604020202020204" pitchFamily="34" charset="0"/>
                <a:ea typeface="Tahoma" panose="020B0604030504040204" pitchFamily="34" charset="0"/>
                <a:cs typeface="Arial" panose="020B0604020202020204" pitchFamily="34" charset="0"/>
              </a:rPr>
              <a:t>Many people do not realize that pledging just </a:t>
            </a:r>
            <a:r>
              <a:rPr lang="en-US" sz="1400" b="1" dirty="0">
                <a:latin typeface="Arial" panose="020B0604020202020204" pitchFamily="34" charset="0"/>
                <a:ea typeface="Tahoma" panose="020B0604030504040204" pitchFamily="34" charset="0"/>
                <a:cs typeface="Arial" panose="020B0604020202020204" pitchFamily="34" charset="0"/>
              </a:rPr>
              <a:t>$3.00 per week (the price of a cup of coffee!) becomes $156.00 given per year! Make sure all your coworkers know this. </a:t>
            </a:r>
          </a:p>
          <a:p>
            <a:pPr>
              <a:buClr>
                <a:srgbClr val="800000"/>
              </a:buClr>
              <a:buFont typeface="Wingdings" panose="05000000000000000000" pitchFamily="2" charset="2"/>
              <a:buChar char="ü"/>
            </a:pPr>
            <a:r>
              <a:rPr lang="en-US" sz="1400" b="1" dirty="0">
                <a:latin typeface="Arial" panose="020B0604020202020204" pitchFamily="34" charset="0"/>
                <a:ea typeface="Tahoma" panose="020B0604030504040204" pitchFamily="34" charset="0"/>
                <a:cs typeface="Arial" panose="020B0604020202020204" pitchFamily="34" charset="0"/>
              </a:rPr>
              <a:t>Create awareness </a:t>
            </a:r>
            <a:r>
              <a:rPr lang="en-US" sz="1400" dirty="0">
                <a:latin typeface="Arial" panose="020B0604020202020204" pitchFamily="34" charset="0"/>
                <a:ea typeface="Tahoma" panose="020B0604030504040204" pitchFamily="34" charset="0"/>
                <a:cs typeface="Arial" panose="020B0604020202020204" pitchFamily="34" charset="0"/>
              </a:rPr>
              <a:t>of the campaign using posters, fliers, and email blasts…check out our campaign toolkit for posters, fliers, and other materials </a:t>
            </a:r>
            <a:r>
              <a:rPr lang="en-US" sz="1400" b="1" dirty="0">
                <a:latin typeface="Arial" panose="020B0604020202020204" pitchFamily="34" charset="0"/>
                <a:ea typeface="Tahoma" panose="020B0604030504040204" pitchFamily="34" charset="0"/>
                <a:cs typeface="Arial" panose="020B0604020202020204" pitchFamily="34" charset="0"/>
                <a:hlinkClick r:id="rId3"/>
              </a:rPr>
              <a:t>https://uwgcnj.org/campaign-toolkit/</a:t>
            </a:r>
            <a:r>
              <a:rPr lang="en-US" sz="1400" b="1" dirty="0">
                <a:latin typeface="Arial" panose="020B0604020202020204" pitchFamily="34" charset="0"/>
                <a:ea typeface="Tahoma" panose="020B0604030504040204" pitchFamily="34" charset="0"/>
                <a:cs typeface="Arial" panose="020B0604020202020204" pitchFamily="34" charset="0"/>
              </a:rPr>
              <a:t> </a:t>
            </a:r>
            <a:r>
              <a:rPr lang="en-US" sz="1400" dirty="0">
                <a:latin typeface="Arial" panose="020B0604020202020204" pitchFamily="34" charset="0"/>
                <a:ea typeface="Tahoma" panose="020B0604030504040204" pitchFamily="34" charset="0"/>
                <a:cs typeface="Arial" panose="020B0604020202020204" pitchFamily="34" charset="0"/>
              </a:rPr>
              <a:t>.</a:t>
            </a:r>
          </a:p>
          <a:p>
            <a:pPr>
              <a:buClr>
                <a:srgbClr val="800000"/>
              </a:buClr>
              <a:buFont typeface="Wingdings" panose="05000000000000000000" pitchFamily="2" charset="2"/>
              <a:buChar char="ü"/>
            </a:pPr>
            <a:r>
              <a:rPr lang="en-US" sz="1400" b="1" dirty="0">
                <a:latin typeface="Arial" panose="020B0604020202020204" pitchFamily="34" charset="0"/>
                <a:ea typeface="Tahoma" panose="020B0604030504040204" pitchFamily="34" charset="0"/>
                <a:cs typeface="Arial" panose="020B0604020202020204" pitchFamily="34" charset="0"/>
              </a:rPr>
              <a:t>Share your campaign results </a:t>
            </a:r>
            <a:r>
              <a:rPr lang="en-US" sz="1400" dirty="0">
                <a:latin typeface="Arial" panose="020B0604020202020204" pitchFamily="34" charset="0"/>
                <a:ea typeface="Tahoma" panose="020B0604030504040204" pitchFamily="34" charset="0"/>
                <a:cs typeface="Arial" panose="020B0604020202020204" pitchFamily="34" charset="0"/>
              </a:rPr>
              <a:t>throughout your workplace.</a:t>
            </a:r>
          </a:p>
          <a:p>
            <a:pPr>
              <a:buClr>
                <a:srgbClr val="800000"/>
              </a:buClr>
              <a:buFont typeface="Wingdings" panose="05000000000000000000" pitchFamily="2" charset="2"/>
              <a:buChar char="ü"/>
            </a:pPr>
            <a:r>
              <a:rPr lang="en-US" sz="1400" b="1" dirty="0">
                <a:latin typeface="Arial" panose="020B0604020202020204" pitchFamily="34" charset="0"/>
                <a:ea typeface="Tahoma" panose="020B0604030504040204" pitchFamily="34" charset="0"/>
                <a:cs typeface="Arial" panose="020B0604020202020204" pitchFamily="34" charset="0"/>
              </a:rPr>
              <a:t>Track and report results!</a:t>
            </a:r>
            <a:endParaRPr lang="en-US" sz="1400" dirty="0">
              <a:latin typeface="Arial" panose="020B0604020202020204" pitchFamily="34" charset="0"/>
              <a:ea typeface="Tahoma" panose="020B0604030504040204" pitchFamily="34" charset="0"/>
              <a:cs typeface="Arial" panose="020B0604020202020204" pitchFamily="34" charset="0"/>
            </a:endParaRPr>
          </a:p>
        </p:txBody>
      </p:sp>
      <p:sp>
        <p:nvSpPr>
          <p:cNvPr id="5" name="Title 1"/>
          <p:cNvSpPr>
            <a:spLocks noGrp="1"/>
          </p:cNvSpPr>
          <p:nvPr>
            <p:ph type="title"/>
          </p:nvPr>
        </p:nvSpPr>
        <p:spPr>
          <a:xfrm>
            <a:off x="0" y="365126"/>
            <a:ext cx="9144000" cy="911583"/>
          </a:xfrm>
        </p:spPr>
        <p:txBody>
          <a:bodyPr>
            <a:normAutofit/>
          </a:bodyPr>
          <a:lstStyle/>
          <a:p>
            <a:pPr algn="ctr"/>
            <a:r>
              <a:rPr lang="en-US" sz="3200"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Things to do during the Campaign…</a:t>
            </a:r>
          </a:p>
        </p:txBody>
      </p:sp>
      <p:pic>
        <p:nvPicPr>
          <p:cNvPr id="11" name="Picture 10" descr="C:\Users\lcheeseman\Pictures\localized logos 002.jpg">
            <a:extLst>
              <a:ext uri="{FF2B5EF4-FFF2-40B4-BE49-F238E27FC236}">
                <a16:creationId xmlns:a16="http://schemas.microsoft.com/office/drawing/2014/main" id="{A0BDF387-EB14-4D51-4F22-7273CDDD6179}"/>
              </a:ext>
            </a:extLst>
          </p:cNvPr>
          <p:cNvPicPr/>
          <p:nvPr/>
        </p:nvPicPr>
        <p:blipFill>
          <a:blip r:embed="rId4" cstate="print"/>
          <a:srcRect/>
          <a:stretch>
            <a:fillRect/>
          </a:stretch>
        </p:blipFill>
        <p:spPr bwMode="auto">
          <a:xfrm>
            <a:off x="6835806" y="5552388"/>
            <a:ext cx="1016194" cy="711831"/>
          </a:xfrm>
          <a:prstGeom prst="rect">
            <a:avLst/>
          </a:prstGeom>
          <a:noFill/>
          <a:ln w="9525">
            <a:noFill/>
            <a:miter lim="800000"/>
            <a:headEnd/>
            <a:tailEnd/>
          </a:ln>
        </p:spPr>
      </p:pic>
      <p:sp>
        <p:nvSpPr>
          <p:cNvPr id="8" name="Rectangle 7">
            <a:extLst>
              <a:ext uri="{FF2B5EF4-FFF2-40B4-BE49-F238E27FC236}">
                <a16:creationId xmlns:a16="http://schemas.microsoft.com/office/drawing/2014/main" id="{20C19910-198B-26E4-1747-CF1073657D06}"/>
              </a:ext>
            </a:extLst>
          </p:cNvPr>
          <p:cNvSpPr/>
          <p:nvPr/>
        </p:nvSpPr>
        <p:spPr>
          <a:xfrm>
            <a:off x="-26210" y="4673601"/>
            <a:ext cx="9170210" cy="2332764"/>
          </a:xfrm>
          <a:prstGeom prst="rect">
            <a:avLst/>
          </a:prstGeom>
          <a:blipFill>
            <a:blip r:embed="rId5"/>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692B6F1-59F5-E9E7-0A2B-B95DAC9E99E7}"/>
              </a:ext>
            </a:extLst>
          </p:cNvPr>
          <p:cNvPicPr>
            <a:picLocks noChangeAspect="1"/>
          </p:cNvPicPr>
          <p:nvPr/>
        </p:nvPicPr>
        <p:blipFill>
          <a:blip r:embed="rId6"/>
          <a:stretch>
            <a:fillRect/>
          </a:stretch>
        </p:blipFill>
        <p:spPr>
          <a:xfrm>
            <a:off x="387927" y="4902743"/>
            <a:ext cx="8405091" cy="1756675"/>
          </a:xfrm>
          <a:prstGeom prst="rect">
            <a:avLst/>
          </a:prstGeom>
          <a:ln w="19050">
            <a:solidFill>
              <a:schemeClr val="tx1"/>
            </a:solidFill>
          </a:ln>
        </p:spPr>
      </p:pic>
      <p:pic>
        <p:nvPicPr>
          <p:cNvPr id="9" name="Picture 8">
            <a:extLst>
              <a:ext uri="{FF2B5EF4-FFF2-40B4-BE49-F238E27FC236}">
                <a16:creationId xmlns:a16="http://schemas.microsoft.com/office/drawing/2014/main" id="{E723872F-7170-D9BC-1D13-A2215FCC9C7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35805" y="5738326"/>
            <a:ext cx="1920267" cy="867925"/>
          </a:xfrm>
          <a:prstGeom prst="rect">
            <a:avLst/>
          </a:prstGeom>
          <a:noFill/>
          <a:ln>
            <a:noFill/>
          </a:ln>
        </p:spPr>
      </p:pic>
    </p:spTree>
    <p:extLst>
      <p:ext uri="{BB962C8B-B14F-4D97-AF65-F5344CB8AC3E}">
        <p14:creationId xmlns:p14="http://schemas.microsoft.com/office/powerpoint/2010/main" val="3399569188"/>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70210" cy="6847478"/>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endParaRPr lang="en-US" dirty="0"/>
          </a:p>
        </p:txBody>
      </p:sp>
      <p:sp>
        <p:nvSpPr>
          <p:cNvPr id="5" name="Rectangle 4"/>
          <p:cNvSpPr/>
          <p:nvPr/>
        </p:nvSpPr>
        <p:spPr>
          <a:xfrm>
            <a:off x="-4762" y="-41416"/>
            <a:ext cx="9170210" cy="69303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0" y="364569"/>
            <a:ext cx="9144000" cy="9056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Wrapping up the Campaign</a:t>
            </a:r>
          </a:p>
        </p:txBody>
      </p:sp>
      <p:sp>
        <p:nvSpPr>
          <p:cNvPr id="7" name="Text Placeholder 2"/>
          <p:cNvSpPr txBox="1">
            <a:spLocks/>
          </p:cNvSpPr>
          <p:nvPr/>
        </p:nvSpPr>
        <p:spPr>
          <a:xfrm>
            <a:off x="840013" y="1154229"/>
            <a:ext cx="8090263" cy="31589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Make a final request </a:t>
            </a:r>
            <a:r>
              <a:rPr lang="en-US" sz="1600" dirty="0">
                <a:latin typeface="Arial" panose="020B0604020202020204" pitchFamily="34" charset="0"/>
                <a:ea typeface="Tahoma" panose="020B0604030504040204" pitchFamily="34" charset="0"/>
                <a:cs typeface="Arial" panose="020B0604020202020204" pitchFamily="34" charset="0"/>
              </a:rPr>
              <a:t>via email for all employees to fill out their pledge forms.</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Ensure </a:t>
            </a:r>
            <a:r>
              <a:rPr lang="en-US" sz="1600" dirty="0">
                <a:latin typeface="Arial" panose="020B0604020202020204" pitchFamily="34" charset="0"/>
                <a:ea typeface="Tahoma" panose="020B0604030504040204" pitchFamily="34" charset="0"/>
                <a:cs typeface="Arial" panose="020B0604020202020204" pitchFamily="34" charset="0"/>
              </a:rPr>
              <a:t>that pledge forms are filled out completely, signed, and that the math is accurate…</a:t>
            </a:r>
            <a:r>
              <a:rPr lang="en-US" sz="1600" b="1" dirty="0">
                <a:latin typeface="Arial" panose="020B0604020202020204" pitchFamily="34" charset="0"/>
                <a:ea typeface="Tahoma" panose="020B0604030504040204" pitchFamily="34" charset="0"/>
                <a:cs typeface="Arial" panose="020B0604020202020204" pitchFamily="34" charset="0"/>
              </a:rPr>
              <a:t>say THANK YOU to all those who pledge! </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Collect pledge forms </a:t>
            </a:r>
            <a:r>
              <a:rPr lang="en-US" sz="1600" dirty="0">
                <a:latin typeface="Arial" panose="020B0604020202020204" pitchFamily="34" charset="0"/>
                <a:ea typeface="Tahoma" panose="020B0604030504040204" pitchFamily="34" charset="0"/>
                <a:cs typeface="Arial" panose="020B0604020202020204" pitchFamily="34" charset="0"/>
              </a:rPr>
              <a:t>and any cash or checks (most pledges will be payroll deduction), total all the proceeds and put everything in an Employee Campaign Envelope (provided for you), and give to your UWGC Ambassador or call Campaign Director Donna Murphy to let her know that it’s ready for pick up (856.845.4303 x180).</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Develop a thank you plan</a:t>
            </a:r>
            <a:r>
              <a:rPr lang="en-US" sz="1600" dirty="0">
                <a:latin typeface="Arial" panose="020B0604020202020204" pitchFamily="34" charset="0"/>
                <a:ea typeface="Tahoma" panose="020B0604030504040204" pitchFamily="34" charset="0"/>
                <a:cs typeface="Arial" panose="020B0604020202020204" pitchFamily="34" charset="0"/>
              </a:rPr>
              <a:t> for all volunteers and donors…an email blast along with an invitation to donuts in the breakroom is one idea.</a:t>
            </a:r>
          </a:p>
        </p:txBody>
      </p:sp>
      <p:pic>
        <p:nvPicPr>
          <p:cNvPr id="16" name="Picture 15" descr="C:\Users\lcheeseman\Pictures\localized logos 002.jpg">
            <a:extLst>
              <a:ext uri="{FF2B5EF4-FFF2-40B4-BE49-F238E27FC236}">
                <a16:creationId xmlns:a16="http://schemas.microsoft.com/office/drawing/2014/main" id="{D77D378C-F510-A6BD-9A7C-C59F27009D10}"/>
              </a:ext>
            </a:extLst>
          </p:cNvPr>
          <p:cNvPicPr/>
          <p:nvPr/>
        </p:nvPicPr>
        <p:blipFill>
          <a:blip r:embed="rId3" cstate="print"/>
          <a:srcRect/>
          <a:stretch>
            <a:fillRect/>
          </a:stretch>
        </p:blipFill>
        <p:spPr bwMode="auto">
          <a:xfrm>
            <a:off x="5978339" y="4027872"/>
            <a:ext cx="727969" cy="514608"/>
          </a:xfrm>
          <a:prstGeom prst="rect">
            <a:avLst/>
          </a:prstGeom>
          <a:noFill/>
          <a:ln w="9525">
            <a:noFill/>
            <a:miter lim="800000"/>
            <a:headEnd/>
            <a:tailEnd/>
          </a:ln>
        </p:spPr>
      </p:pic>
      <p:sp>
        <p:nvSpPr>
          <p:cNvPr id="3" name="Rectangle 2">
            <a:extLst>
              <a:ext uri="{FF2B5EF4-FFF2-40B4-BE49-F238E27FC236}">
                <a16:creationId xmlns:a16="http://schemas.microsoft.com/office/drawing/2014/main" id="{7FA15F8C-E4C1-F0C8-7F52-CC9F51578545}"/>
              </a:ext>
            </a:extLst>
          </p:cNvPr>
          <p:cNvSpPr/>
          <p:nvPr/>
        </p:nvSpPr>
        <p:spPr>
          <a:xfrm>
            <a:off x="-21115" y="3919034"/>
            <a:ext cx="9186230" cy="3043080"/>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657FA91-4528-13B5-0493-1B7A361EB18E}"/>
              </a:ext>
            </a:extLst>
          </p:cNvPr>
          <p:cNvPicPr>
            <a:picLocks noChangeAspect="1"/>
          </p:cNvPicPr>
          <p:nvPr/>
        </p:nvPicPr>
        <p:blipFill>
          <a:blip r:embed="rId5"/>
          <a:stretch>
            <a:fillRect/>
          </a:stretch>
        </p:blipFill>
        <p:spPr>
          <a:xfrm>
            <a:off x="2052735" y="4027872"/>
            <a:ext cx="5178489" cy="2759194"/>
          </a:xfrm>
          <a:prstGeom prst="rect">
            <a:avLst/>
          </a:prstGeom>
        </p:spPr>
      </p:pic>
    </p:spTree>
    <p:extLst>
      <p:ext uri="{BB962C8B-B14F-4D97-AF65-F5344CB8AC3E}">
        <p14:creationId xmlns:p14="http://schemas.microsoft.com/office/powerpoint/2010/main" val="412360992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11905" y="0"/>
            <a:ext cx="9148762" cy="69303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rgbClr val="2A421A"/>
              </a:buClr>
              <a:buFont typeface="Wingdings" panose="05000000000000000000" pitchFamily="2" charset="2"/>
              <a:buChar char="ü"/>
            </a:pPr>
            <a:endParaRPr lang="en-US" dirty="0">
              <a:solidFill>
                <a:schemeClr val="tx1"/>
              </a:solidFill>
            </a:endParaRPr>
          </a:p>
        </p:txBody>
      </p:sp>
      <p:sp>
        <p:nvSpPr>
          <p:cNvPr id="5" name="Title 1"/>
          <p:cNvSpPr txBox="1">
            <a:spLocks/>
          </p:cNvSpPr>
          <p:nvPr/>
        </p:nvSpPr>
        <p:spPr>
          <a:xfrm>
            <a:off x="1" y="73891"/>
            <a:ext cx="91439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i="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And the most important “Best Practice” of all….</a:t>
            </a:r>
            <a:r>
              <a:rPr lang="en-US" sz="3200"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SAY “THANK YOU”!</a:t>
            </a:r>
            <a:endParaRPr lang="en-US" sz="3200" b="1" i="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endParaRPr>
          </a:p>
        </p:txBody>
      </p:sp>
      <p:sp>
        <p:nvSpPr>
          <p:cNvPr id="6" name="Content Placeholder 2"/>
          <p:cNvSpPr txBox="1">
            <a:spLocks/>
          </p:cNvSpPr>
          <p:nvPr/>
        </p:nvSpPr>
        <p:spPr>
          <a:xfrm>
            <a:off x="1331156" y="1180474"/>
            <a:ext cx="6762750" cy="35896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9" name="Content Placeholder 2"/>
          <p:cNvSpPr txBox="1">
            <a:spLocks/>
          </p:cNvSpPr>
          <p:nvPr/>
        </p:nvSpPr>
        <p:spPr>
          <a:xfrm>
            <a:off x="465827" y="1252411"/>
            <a:ext cx="8367622" cy="47500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Send a personal thank you </a:t>
            </a:r>
            <a:r>
              <a:rPr lang="en-US" sz="1600" dirty="0">
                <a:latin typeface="Arial" panose="020B0604020202020204" pitchFamily="34" charset="0"/>
                <a:ea typeface="Tahoma" panose="020B0604030504040204" pitchFamily="34" charset="0"/>
                <a:cs typeface="Arial" panose="020B0604020202020204" pitchFamily="34" charset="0"/>
              </a:rPr>
              <a:t>to your campaign team &amp; management.</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Place Thank-You posters </a:t>
            </a:r>
            <a:r>
              <a:rPr lang="en-US" sz="1600" dirty="0">
                <a:latin typeface="Arial" panose="020B0604020202020204" pitchFamily="34" charset="0"/>
                <a:ea typeface="Tahoma" panose="020B0604030504040204" pitchFamily="34" charset="0"/>
                <a:cs typeface="Arial" panose="020B0604020202020204" pitchFamily="34" charset="0"/>
              </a:rPr>
              <a:t>throughout facility (available from UWGC and can be found on our website </a:t>
            </a:r>
            <a:r>
              <a:rPr lang="en-US" sz="1600" dirty="0">
                <a:latin typeface="Arial" panose="020B0604020202020204" pitchFamily="34" charset="0"/>
                <a:ea typeface="Tahoma" panose="020B0604030504040204" pitchFamily="34" charset="0"/>
                <a:cs typeface="Arial" panose="020B0604020202020204" pitchFamily="34" charset="0"/>
                <a:hlinkClick r:id="rId2"/>
              </a:rPr>
              <a:t>www.uwgcnj.org/campaign-toolkit/</a:t>
            </a:r>
            <a:r>
              <a:rPr lang="en-US" sz="1600" dirty="0">
                <a:latin typeface="Arial" panose="020B0604020202020204" pitchFamily="34" charset="0"/>
                <a:ea typeface="Tahoma" panose="020B0604030504040204" pitchFamily="34" charset="0"/>
                <a:cs typeface="Arial" panose="020B0604020202020204" pitchFamily="34" charset="0"/>
              </a:rPr>
              <a:t> …please email </a:t>
            </a:r>
            <a:r>
              <a:rPr lang="en-US" sz="1600" dirty="0">
                <a:latin typeface="Arial" panose="020B0604020202020204" pitchFamily="34" charset="0"/>
                <a:ea typeface="Tahoma" panose="020B0604030504040204" pitchFamily="34" charset="0"/>
                <a:cs typeface="Arial" panose="020B0604020202020204" pitchFamily="34" charset="0"/>
                <a:hlinkClick r:id="rId3"/>
              </a:rPr>
              <a:t>lcheeseman@uwgcnj.org</a:t>
            </a:r>
            <a:r>
              <a:rPr lang="en-US" sz="1600" dirty="0">
                <a:latin typeface="Arial" panose="020B0604020202020204" pitchFamily="34" charset="0"/>
                <a:ea typeface="Tahoma" panose="020B0604030504040204" pitchFamily="34" charset="0"/>
                <a:cs typeface="Arial" panose="020B0604020202020204" pitchFamily="34" charset="0"/>
              </a:rPr>
              <a:t> for more info – all posters can be personalized)</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Publish a special Thank-You</a:t>
            </a:r>
            <a:r>
              <a:rPr lang="en-US" sz="1600" dirty="0">
                <a:latin typeface="Arial" panose="020B0604020202020204" pitchFamily="34" charset="0"/>
                <a:ea typeface="Tahoma" panose="020B0604030504040204" pitchFamily="34" charset="0"/>
                <a:cs typeface="Arial" panose="020B0604020202020204" pitchFamily="34" charset="0"/>
              </a:rPr>
              <a:t> edition of Employee Newsletter.</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Send Thank-You emails </a:t>
            </a:r>
            <a:r>
              <a:rPr lang="en-US" sz="1600" dirty="0">
                <a:latin typeface="Arial" panose="020B0604020202020204" pitchFamily="34" charset="0"/>
                <a:ea typeface="Tahoma" panose="020B0604030504040204" pitchFamily="34" charset="0"/>
                <a:cs typeface="Arial" panose="020B0604020202020204" pitchFamily="34" charset="0"/>
              </a:rPr>
              <a:t>or text messages.</a:t>
            </a:r>
          </a:p>
          <a:p>
            <a:pPr>
              <a:buClr>
                <a:srgbClr val="800000"/>
              </a:buClr>
              <a:buFont typeface="Wingdings" panose="05000000000000000000" pitchFamily="2" charset="2"/>
              <a:buChar char="ü"/>
            </a:pPr>
            <a:r>
              <a:rPr lang="en-US" sz="1600" b="1" dirty="0">
                <a:latin typeface="Arial" panose="020B0604020202020204" pitchFamily="34" charset="0"/>
                <a:ea typeface="Tahoma" panose="020B0604030504040204" pitchFamily="34" charset="0"/>
                <a:cs typeface="Arial" panose="020B0604020202020204" pitchFamily="34" charset="0"/>
              </a:rPr>
              <a:t>Always publicize winners of raffles, prizes, competitions, etc.</a:t>
            </a:r>
            <a:br>
              <a:rPr lang="en-US" sz="1600" b="1" dirty="0">
                <a:latin typeface="Arial" panose="020B0604020202020204" pitchFamily="34" charset="0"/>
                <a:ea typeface="Tahoma" panose="020B0604030504040204" pitchFamily="34" charset="0"/>
                <a:cs typeface="Arial" panose="020B0604020202020204" pitchFamily="34" charset="0"/>
              </a:rPr>
            </a:br>
            <a:br>
              <a:rPr lang="en-US" sz="2400" dirty="0"/>
            </a:br>
            <a:br>
              <a:rPr lang="en-US" sz="2400" dirty="0"/>
            </a:br>
            <a:br>
              <a:rPr lang="en-US" sz="1600" dirty="0"/>
            </a:br>
            <a:endParaRPr lang="en-US" sz="1600" dirty="0"/>
          </a:p>
        </p:txBody>
      </p:sp>
      <p:pic>
        <p:nvPicPr>
          <p:cNvPr id="12" name="Picture 11" descr="C:\Users\lcheeseman\Pictures\localized logos 002.jpg">
            <a:extLst>
              <a:ext uri="{FF2B5EF4-FFF2-40B4-BE49-F238E27FC236}">
                <a16:creationId xmlns:a16="http://schemas.microsoft.com/office/drawing/2014/main" id="{0E3D6D49-620B-F654-8003-510AE16AB46E}"/>
              </a:ext>
            </a:extLst>
          </p:cNvPr>
          <p:cNvPicPr/>
          <p:nvPr/>
        </p:nvPicPr>
        <p:blipFill>
          <a:blip r:embed="rId4" cstate="print"/>
          <a:srcRect/>
          <a:stretch>
            <a:fillRect/>
          </a:stretch>
        </p:blipFill>
        <p:spPr bwMode="auto">
          <a:xfrm>
            <a:off x="2533606" y="4374834"/>
            <a:ext cx="465825" cy="327805"/>
          </a:xfrm>
          <a:prstGeom prst="rect">
            <a:avLst/>
          </a:prstGeom>
          <a:noFill/>
          <a:ln w="9525">
            <a:noFill/>
            <a:miter lim="800000"/>
            <a:headEnd/>
            <a:tailEnd/>
          </a:ln>
        </p:spPr>
      </p:pic>
      <p:sp>
        <p:nvSpPr>
          <p:cNvPr id="7" name="Rectangle 6">
            <a:extLst>
              <a:ext uri="{FF2B5EF4-FFF2-40B4-BE49-F238E27FC236}">
                <a16:creationId xmlns:a16="http://schemas.microsoft.com/office/drawing/2014/main" id="{8F2D18C4-2792-782C-739C-009DCB46FB48}"/>
              </a:ext>
            </a:extLst>
          </p:cNvPr>
          <p:cNvSpPr/>
          <p:nvPr/>
        </p:nvSpPr>
        <p:spPr>
          <a:xfrm>
            <a:off x="7143" y="3396126"/>
            <a:ext cx="9155905" cy="3501310"/>
          </a:xfrm>
          <a:prstGeom prst="rect">
            <a:avLst/>
          </a:prstGeom>
          <a:blipFill>
            <a:blip r:embed="rId5"/>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A group of children holding signs&#10;&#10;AI-generated content may be incorrect.">
            <a:extLst>
              <a:ext uri="{FF2B5EF4-FFF2-40B4-BE49-F238E27FC236}">
                <a16:creationId xmlns:a16="http://schemas.microsoft.com/office/drawing/2014/main" id="{C3256923-DFD4-595C-2242-5748C20A46FA}"/>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1181101" y="3716285"/>
            <a:ext cx="6762750" cy="2733675"/>
          </a:xfrm>
        </p:spPr>
      </p:pic>
    </p:spTree>
    <p:extLst>
      <p:ext uri="{BB962C8B-B14F-4D97-AF65-F5344CB8AC3E}">
        <p14:creationId xmlns:p14="http://schemas.microsoft.com/office/powerpoint/2010/main" val="356633356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D001A-2445-DEF0-3714-FE5AEAC47F34}"/>
              </a:ext>
            </a:extLst>
          </p:cNvPr>
          <p:cNvSpPr>
            <a:spLocks noGrp="1"/>
          </p:cNvSpPr>
          <p:nvPr>
            <p:ph type="title"/>
          </p:nvPr>
        </p:nvSpPr>
        <p:spPr/>
        <p:txBody>
          <a:bodyPr/>
          <a:lstStyle/>
          <a:p>
            <a:endParaRPr lang="en-US"/>
          </a:p>
        </p:txBody>
      </p:sp>
      <p:sp>
        <p:nvSpPr>
          <p:cNvPr id="4" name="Rectangle 3">
            <a:extLst>
              <a:ext uri="{FF2B5EF4-FFF2-40B4-BE49-F238E27FC236}">
                <a16:creationId xmlns:a16="http://schemas.microsoft.com/office/drawing/2014/main" id="{C1420CDE-08A1-4B75-E14B-1209C68BCC12}"/>
              </a:ext>
            </a:extLst>
          </p:cNvPr>
          <p:cNvSpPr/>
          <p:nvPr/>
        </p:nvSpPr>
        <p:spPr>
          <a:xfrm>
            <a:off x="-11905" y="0"/>
            <a:ext cx="9155905" cy="6858000"/>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28C12C4D-61FB-7476-4CB9-4E59FC26D4EA}"/>
              </a:ext>
            </a:extLst>
          </p:cNvPr>
          <p:cNvSpPr txBox="1"/>
          <p:nvPr/>
        </p:nvSpPr>
        <p:spPr>
          <a:xfrm>
            <a:off x="471054" y="628073"/>
            <a:ext cx="8368145" cy="7294305"/>
          </a:xfrm>
          <a:prstGeom prst="rect">
            <a:avLst/>
          </a:prstGeom>
          <a:noFill/>
        </p:spPr>
        <p:txBody>
          <a:bodyPr wrap="square" rtlCol="0">
            <a:spAutoFit/>
          </a:bodyPr>
          <a:lstStyle/>
          <a:p>
            <a:r>
              <a:rPr lang="en-US" sz="2000" b="1" dirty="0">
                <a:solidFill>
                  <a:srgbClr val="5C0000"/>
                </a:solidFill>
                <a:latin typeface="Arial Rounded MT Bold" panose="020F0704030504030204" pitchFamily="34" charset="0"/>
                <a:ea typeface="Microsoft Sans Serif" panose="020B0604020202020204" pitchFamily="34" charset="0"/>
                <a:cs typeface="Microsoft Sans Serif" panose="020B0604020202020204" pitchFamily="34" charset="0"/>
              </a:rPr>
              <a:t>Many of our supporters have asked for more information concerning how their donations are spent supporting various programs at our partner agencies.</a:t>
            </a:r>
            <a:br>
              <a:rPr lang="en-US" sz="2000" b="1" dirty="0">
                <a:solidFill>
                  <a:srgbClr val="5C0000"/>
                </a:solidFill>
                <a:latin typeface="Arial Rounded MT Bold" panose="020F0704030504030204" pitchFamily="34" charset="0"/>
                <a:ea typeface="Microsoft Sans Serif" panose="020B0604020202020204" pitchFamily="34" charset="0"/>
                <a:cs typeface="Microsoft Sans Serif" panose="020B0604020202020204" pitchFamily="34" charset="0"/>
              </a:rPr>
            </a:br>
            <a:br>
              <a:rPr lang="en-US" sz="2000" b="1" dirty="0">
                <a:solidFill>
                  <a:srgbClr val="5C0000"/>
                </a:solidFill>
                <a:latin typeface="Arial Rounded MT Bold" panose="020F0704030504030204" pitchFamily="34" charset="0"/>
                <a:ea typeface="Microsoft Sans Serif" panose="020B0604020202020204" pitchFamily="34" charset="0"/>
                <a:cs typeface="Microsoft Sans Serif" panose="020B0604020202020204" pitchFamily="34" charset="0"/>
              </a:rPr>
            </a:br>
            <a:r>
              <a:rPr lang="en-US" sz="2000" b="1" dirty="0">
                <a:solidFill>
                  <a:srgbClr val="5C0000"/>
                </a:solidFill>
                <a:latin typeface="Arial Rounded MT Bold" panose="020F0704030504030204" pitchFamily="34" charset="0"/>
                <a:ea typeface="Microsoft Sans Serif" panose="020B0604020202020204" pitchFamily="34" charset="0"/>
                <a:cs typeface="Microsoft Sans Serif" panose="020B0604020202020204" pitchFamily="34" charset="0"/>
              </a:rPr>
              <a:t>We heard you! On the following pages you will find examples of helpful and educational campaign materials for you to use as you run your campaign, all submitted by our partner agencies. All these and much more can be found on our website at </a:t>
            </a:r>
            <a:r>
              <a:rPr lang="en-US" sz="2000" b="1" dirty="0">
                <a:solidFill>
                  <a:srgbClr val="5C0000"/>
                </a:solidFill>
                <a:latin typeface="Arial Rounded MT Bold" panose="020F0704030504030204" pitchFamily="34" charset="0"/>
                <a:ea typeface="Microsoft Sans Serif" panose="020B0604020202020204" pitchFamily="34" charset="0"/>
                <a:cs typeface="Microsoft Sans Serif" panose="020B0604020202020204" pitchFamily="34" charset="0"/>
                <a:hlinkClick r:id="rId3">
                  <a:extLst>
                    <a:ext uri="{A12FA001-AC4F-418D-AE19-62706E023703}">
                      <ahyp:hlinkClr xmlns:ahyp="http://schemas.microsoft.com/office/drawing/2018/hyperlinkcolor" val="tx"/>
                    </a:ext>
                  </a:extLst>
                </a:hlinkClick>
              </a:rPr>
              <a:t>www.uwgcnj.org/campaign-toolkit/</a:t>
            </a:r>
            <a:r>
              <a:rPr lang="en-US" sz="2000" b="1" dirty="0">
                <a:solidFill>
                  <a:srgbClr val="5C0000"/>
                </a:solidFill>
                <a:latin typeface="Arial Rounded MT Bold" panose="020F0704030504030204" pitchFamily="34" charset="0"/>
                <a:ea typeface="Microsoft Sans Serif" panose="020B0604020202020204" pitchFamily="34" charset="0"/>
                <a:cs typeface="Microsoft Sans Serif" panose="020B0604020202020204" pitchFamily="34" charset="0"/>
              </a:rPr>
              <a:t> </a:t>
            </a:r>
          </a:p>
          <a:p>
            <a:endParaRPr lang="en-US"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10" name="Content Placeholder 9" descr="A yellow post-it note with a red push pin attached to it&#10;&#10;AI-generated content may be incorrect.">
            <a:extLst>
              <a:ext uri="{FF2B5EF4-FFF2-40B4-BE49-F238E27FC236}">
                <a16:creationId xmlns:a16="http://schemas.microsoft.com/office/drawing/2014/main" id="{095FF28D-4C25-7E17-A7EC-5B982776582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82614" y="3817216"/>
            <a:ext cx="2776585" cy="2599892"/>
          </a:xfrm>
        </p:spPr>
      </p:pic>
      <p:pic>
        <p:nvPicPr>
          <p:cNvPr id="14" name="Picture 13" descr="A group of people holding up a sign&#10;&#10;AI-generated content may be incorrect.">
            <a:extLst>
              <a:ext uri="{FF2B5EF4-FFF2-40B4-BE49-F238E27FC236}">
                <a16:creationId xmlns:a16="http://schemas.microsoft.com/office/drawing/2014/main" id="{F6F6DAA6-AEB9-E20D-7075-AC0551CFFE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0026" y="3854379"/>
            <a:ext cx="2667000" cy="2562730"/>
          </a:xfrm>
          <a:prstGeom prst="rect">
            <a:avLst/>
          </a:prstGeom>
        </p:spPr>
      </p:pic>
      <p:sp>
        <p:nvSpPr>
          <p:cNvPr id="6" name="Rectangle 5">
            <a:extLst>
              <a:ext uri="{FF2B5EF4-FFF2-40B4-BE49-F238E27FC236}">
                <a16:creationId xmlns:a16="http://schemas.microsoft.com/office/drawing/2014/main" id="{AFF225F5-B3C1-A934-BC46-0E519F559C89}"/>
              </a:ext>
            </a:extLst>
          </p:cNvPr>
          <p:cNvSpPr/>
          <p:nvPr/>
        </p:nvSpPr>
        <p:spPr>
          <a:xfrm>
            <a:off x="258618" y="365126"/>
            <a:ext cx="8580581" cy="3246292"/>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D812378-0A39-7533-D0EF-4F455B0EB7F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4212" y="4683199"/>
            <a:ext cx="1828800" cy="719225"/>
          </a:xfrm>
          <a:prstGeom prst="rect">
            <a:avLst/>
          </a:prstGeom>
          <a:noFill/>
          <a:ln>
            <a:noFill/>
          </a:ln>
        </p:spPr>
      </p:pic>
    </p:spTree>
    <p:extLst>
      <p:ext uri="{BB962C8B-B14F-4D97-AF65-F5344CB8AC3E}">
        <p14:creationId xmlns:p14="http://schemas.microsoft.com/office/powerpoint/2010/main" val="2541678583"/>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288267E-162F-3A88-60D6-FA1D06D1C794}"/>
              </a:ext>
            </a:extLst>
          </p:cNvPr>
          <p:cNvSpPr/>
          <p:nvPr/>
        </p:nvSpPr>
        <p:spPr>
          <a:xfrm>
            <a:off x="0" y="-111620"/>
            <a:ext cx="9144000" cy="7081240"/>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7BBB0850-F5AA-4A68-838D-7566A35519C1}"/>
              </a:ext>
            </a:extLst>
          </p:cNvPr>
          <p:cNvSpPr txBox="1"/>
          <p:nvPr/>
        </p:nvSpPr>
        <p:spPr>
          <a:xfrm>
            <a:off x="581890" y="163922"/>
            <a:ext cx="2789528" cy="6709529"/>
          </a:xfrm>
          <a:prstGeom prst="rect">
            <a:avLst/>
          </a:prstGeom>
          <a:noFill/>
        </p:spPr>
        <p:txBody>
          <a:bodyPr wrap="square" rtlCol="0">
            <a:spAutoFit/>
          </a:bodyPr>
          <a:lstStyle/>
          <a:p>
            <a:r>
              <a:rPr lang="en-US" sz="2200" b="1"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SUCCESS STORIES…</a:t>
            </a:r>
          </a:p>
          <a:p>
            <a:endParaRPr lang="en-US" sz="2200" b="1"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endParaRPr>
          </a:p>
          <a:p>
            <a:r>
              <a:rPr lang="en-US" sz="2200" b="1"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These are submitted by our partner agencies on their applications to UWGC for funds to support a specific program. This one was submitted by  </a:t>
            </a:r>
            <a:r>
              <a:rPr lang="en-US" sz="2200" b="1" dirty="0" err="1">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HollyDell</a:t>
            </a:r>
            <a:r>
              <a:rPr lang="en-US" sz="2200" b="1"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 in support of their Adult Community Inclusion Program.</a:t>
            </a:r>
          </a:p>
          <a:p>
            <a:endParaRPr lang="en-US" sz="2400" b="1" dirty="0"/>
          </a:p>
          <a:p>
            <a:endParaRPr lang="en-US" dirty="0"/>
          </a:p>
          <a:p>
            <a:endParaRPr lang="en-US" dirty="0"/>
          </a:p>
          <a:p>
            <a:endParaRPr lang="en-US" dirty="0"/>
          </a:p>
        </p:txBody>
      </p:sp>
      <p:pic>
        <p:nvPicPr>
          <p:cNvPr id="7" name="Picture 6">
            <a:extLst>
              <a:ext uri="{FF2B5EF4-FFF2-40B4-BE49-F238E27FC236}">
                <a16:creationId xmlns:a16="http://schemas.microsoft.com/office/drawing/2014/main" id="{AF6BF542-CE33-4088-1FFC-516D42E4DFE4}"/>
              </a:ext>
            </a:extLst>
          </p:cNvPr>
          <p:cNvPicPr>
            <a:picLocks noChangeAspect="1"/>
          </p:cNvPicPr>
          <p:nvPr/>
        </p:nvPicPr>
        <p:blipFill>
          <a:blip r:embed="rId3"/>
          <a:stretch>
            <a:fillRect/>
          </a:stretch>
        </p:blipFill>
        <p:spPr>
          <a:xfrm>
            <a:off x="3953308" y="0"/>
            <a:ext cx="4844217" cy="6858000"/>
          </a:xfrm>
          <a:prstGeom prst="rect">
            <a:avLst/>
          </a:prstGeom>
        </p:spPr>
      </p:pic>
    </p:spTree>
    <p:extLst>
      <p:ext uri="{BB962C8B-B14F-4D97-AF65-F5344CB8AC3E}">
        <p14:creationId xmlns:p14="http://schemas.microsoft.com/office/powerpoint/2010/main" val="4779376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89B2C2-6272-6A93-6F15-9858AFDD9F0B}"/>
              </a:ext>
            </a:extLst>
          </p:cNvPr>
          <p:cNvSpPr/>
          <p:nvPr/>
        </p:nvSpPr>
        <p:spPr>
          <a:xfrm>
            <a:off x="0" y="-3789"/>
            <a:ext cx="9144000" cy="7081240"/>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p:cNvSpPr>
            <a:spLocks noGrp="1"/>
          </p:cNvSpPr>
          <p:nvPr/>
        </p:nvSpPr>
        <p:spPr>
          <a:xfrm>
            <a:off x="628650" y="461487"/>
            <a:ext cx="7886700" cy="566420"/>
          </a:xfrm>
          <a:prstGeom prst="rect">
            <a:avLst/>
          </a:prstGeom>
        </p:spPr>
        <p:txBody>
          <a:bodyPr vert="horz" lIns="91440" tIns="45720" rIns="91440" bIns="45720" rtlCol="0" anchor="ctr">
            <a:normAutofit fontScale="97500"/>
          </a:bodyPr>
          <a:lstStyle/>
          <a:p>
            <a:pPr marL="0" marR="0" algn="ctr">
              <a:lnSpc>
                <a:spcPct val="90000"/>
              </a:lnSpc>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p:txBody>
      </p:sp>
      <p:sp>
        <p:nvSpPr>
          <p:cNvPr id="11" name="Content Placeholder 2"/>
          <p:cNvSpPr>
            <a:spLocks noGrp="1"/>
          </p:cNvSpPr>
          <p:nvPr/>
        </p:nvSpPr>
        <p:spPr>
          <a:xfrm>
            <a:off x="319405" y="1124268"/>
            <a:ext cx="8505190" cy="4901565"/>
          </a:xfrm>
          <a:prstGeom prst="rect">
            <a:avLst/>
          </a:prstGeom>
        </p:spPr>
        <p:txBody>
          <a:bodyPr vert="horz" lIns="91440" tIns="45720" rIns="91440" bIns="45720" rtlCol="0">
            <a:noAutofit/>
          </a:bodyPr>
          <a:lstStyle/>
          <a:p>
            <a:pPr marL="342900" marR="0" lvl="0" indent="-342900">
              <a:lnSpc>
                <a:spcPct val="90000"/>
              </a:lnSpc>
              <a:spcBef>
                <a:spcPts val="0"/>
              </a:spcBef>
              <a:spcAft>
                <a:spcPts val="0"/>
              </a:spcAft>
              <a:buFont typeface="Wingdings" panose="05000000000000000000" pitchFamily="2" charset="2"/>
              <a:buChar char=""/>
              <a:tabLst>
                <a:tab pos="457200" algn="l"/>
              </a:tabLst>
            </a:pPr>
            <a:endParaRPr lang="en-US" sz="1350" dirty="0">
              <a:latin typeface="Arial Rounded MT Bold" panose="020F0704030504030204" pitchFamily="34" charset="0"/>
              <a:ea typeface="Times New Roman" panose="02020603050405020304" pitchFamily="18" charset="0"/>
            </a:endParaRPr>
          </a:p>
        </p:txBody>
      </p:sp>
      <p:sp>
        <p:nvSpPr>
          <p:cNvPr id="5" name="TextBox 4">
            <a:extLst>
              <a:ext uri="{FF2B5EF4-FFF2-40B4-BE49-F238E27FC236}">
                <a16:creationId xmlns:a16="http://schemas.microsoft.com/office/drawing/2014/main" id="{510CAF9F-8A16-9FCB-E1D9-AFB3E011F3C7}"/>
              </a:ext>
            </a:extLst>
          </p:cNvPr>
          <p:cNvSpPr txBox="1"/>
          <p:nvPr/>
        </p:nvSpPr>
        <p:spPr>
          <a:xfrm>
            <a:off x="522595" y="257922"/>
            <a:ext cx="3030251" cy="5678478"/>
          </a:xfrm>
          <a:prstGeom prst="rect">
            <a:avLst/>
          </a:prstGeom>
          <a:noFill/>
        </p:spPr>
        <p:txBody>
          <a:bodyPr wrap="square" rtlCol="0">
            <a:spAutoFit/>
          </a:bodyPr>
          <a:lstStyle/>
          <a:p>
            <a:r>
              <a:rPr lang="en-US" sz="2300" b="1"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IMPACT STATEMENTS…</a:t>
            </a:r>
          </a:p>
          <a:p>
            <a:endParaRPr lang="en-US" sz="2300" b="1"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endParaRPr>
          </a:p>
          <a:p>
            <a:r>
              <a:rPr lang="en-US" sz="2400" b="1"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Partner agencies requesting funding from UWGC are asked to state how this funding will impact specific programs. This statement is from Scouting America.</a:t>
            </a:r>
          </a:p>
          <a:p>
            <a:endParaRPr lang="en-US" sz="2400" b="1" dirty="0"/>
          </a:p>
          <a:p>
            <a:endParaRPr lang="en-US" dirty="0"/>
          </a:p>
          <a:p>
            <a:endParaRPr lang="en-US" dirty="0"/>
          </a:p>
          <a:p>
            <a:endParaRPr lang="en-US" dirty="0"/>
          </a:p>
        </p:txBody>
      </p:sp>
      <p:pic>
        <p:nvPicPr>
          <p:cNvPr id="6" name="Picture 5">
            <a:extLst>
              <a:ext uri="{FF2B5EF4-FFF2-40B4-BE49-F238E27FC236}">
                <a16:creationId xmlns:a16="http://schemas.microsoft.com/office/drawing/2014/main" id="{3913B7CC-B722-F615-9334-DD6790514A31}"/>
              </a:ext>
            </a:extLst>
          </p:cNvPr>
          <p:cNvPicPr>
            <a:picLocks noChangeAspect="1"/>
          </p:cNvPicPr>
          <p:nvPr/>
        </p:nvPicPr>
        <p:blipFill>
          <a:blip r:embed="rId3"/>
          <a:stretch>
            <a:fillRect/>
          </a:stretch>
        </p:blipFill>
        <p:spPr>
          <a:xfrm>
            <a:off x="3857517" y="180856"/>
            <a:ext cx="5178490" cy="6711950"/>
          </a:xfrm>
          <a:prstGeom prst="rect">
            <a:avLst/>
          </a:prstGeom>
        </p:spPr>
      </p:pic>
    </p:spTree>
    <p:extLst>
      <p:ext uri="{BB962C8B-B14F-4D97-AF65-F5344CB8AC3E}">
        <p14:creationId xmlns:p14="http://schemas.microsoft.com/office/powerpoint/2010/main" val="428974559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A7F47B-B6A1-2EC3-3183-C86F8F6AE7CD}"/>
              </a:ext>
            </a:extLst>
          </p:cNvPr>
          <p:cNvSpPr/>
          <p:nvPr/>
        </p:nvSpPr>
        <p:spPr>
          <a:xfrm>
            <a:off x="0" y="-115409"/>
            <a:ext cx="9158286" cy="7081240"/>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Box 2"/>
          <p:cNvSpPr txBox="1">
            <a:spLocks noChangeArrowheads="1"/>
          </p:cNvSpPr>
          <p:nvPr/>
        </p:nvSpPr>
        <p:spPr bwMode="auto">
          <a:xfrm>
            <a:off x="1" y="6392174"/>
            <a:ext cx="4770408" cy="465825"/>
          </a:xfrm>
          <a:prstGeom prst="rect">
            <a:avLst/>
          </a:prstGeom>
          <a:solidFill>
            <a:srgbClr val="65CD99"/>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200">
                <a:solidFill>
                  <a:srgbClr val="3FBF7F"/>
                </a:solidFill>
                <a:effectLst/>
                <a:latin typeface="Times New Roman" panose="02020603050405020304" pitchFamily="18" charset="0"/>
                <a:ea typeface="Times New Roman" panose="02020603050405020304" pitchFamily="18" charset="0"/>
              </a:rPr>
              <a:t> </a:t>
            </a:r>
          </a:p>
        </p:txBody>
      </p:sp>
      <p:sp>
        <p:nvSpPr>
          <p:cNvPr id="5" name="Text Box 2"/>
          <p:cNvSpPr txBox="1">
            <a:spLocks noChangeArrowheads="1"/>
          </p:cNvSpPr>
          <p:nvPr/>
        </p:nvSpPr>
        <p:spPr bwMode="auto">
          <a:xfrm>
            <a:off x="4770409" y="6392174"/>
            <a:ext cx="4373591" cy="465824"/>
          </a:xfrm>
          <a:prstGeom prst="rect">
            <a:avLst/>
          </a:prstGeom>
          <a:solidFill>
            <a:srgbClr val="994D95"/>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200">
                <a:solidFill>
                  <a:srgbClr val="3FBF7F"/>
                </a:solidFill>
                <a:effectLst/>
                <a:latin typeface="Times New Roman" panose="02020603050405020304" pitchFamily="18" charset="0"/>
                <a:ea typeface="Times New Roman" panose="02020603050405020304" pitchFamily="18" charset="0"/>
              </a:rPr>
              <a:t> </a:t>
            </a:r>
          </a:p>
        </p:txBody>
      </p:sp>
      <p:sp>
        <p:nvSpPr>
          <p:cNvPr id="11" name="Text Placeholder 2"/>
          <p:cNvSpPr>
            <a:spLocks noGrp="1"/>
          </p:cNvSpPr>
          <p:nvPr/>
        </p:nvSpPr>
        <p:spPr>
          <a:xfrm>
            <a:off x="336286" y="772277"/>
            <a:ext cx="8488680" cy="4327067"/>
          </a:xfrm>
          <a:prstGeom prst="rect">
            <a:avLst/>
          </a:prstGeom>
        </p:spPr>
        <p:txBody>
          <a:bodyPr vert="horz" lIns="91440" tIns="45720" rIns="91440" bIns="45720" rtlCol="0">
            <a:noAutofit/>
          </a:bodyPr>
          <a:lstStyle/>
          <a:p>
            <a:pPr marL="342900" marR="0" lvl="0" indent="-342900">
              <a:lnSpc>
                <a:spcPct val="90000"/>
              </a:lnSpc>
              <a:spcBef>
                <a:spcPts val="0"/>
              </a:spcBef>
              <a:spcAft>
                <a:spcPts val="0"/>
              </a:spcAft>
              <a:buFont typeface="Arial" panose="020B0604020202020204" pitchFamily="34" charset="0"/>
              <a:buChar char="•"/>
              <a:tabLst>
                <a:tab pos="457200" algn="l"/>
              </a:tabLst>
            </a:pPr>
            <a:endParaRPr lang="en-US" sz="1500" dirty="0">
              <a:solidFill>
                <a:srgbClr val="7030A0"/>
              </a:solidFill>
              <a:effectLst/>
              <a:latin typeface="Arial Rounded MT Bold" panose="020F07040305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4762" y="1"/>
            <a:ext cx="9144000" cy="6852674"/>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CD03F35-5644-2EF1-F3D6-FBE4990F03FC}"/>
              </a:ext>
            </a:extLst>
          </p:cNvPr>
          <p:cNvSpPr/>
          <p:nvPr/>
        </p:nvSpPr>
        <p:spPr>
          <a:xfrm>
            <a:off x="-9524" y="5325"/>
            <a:ext cx="9158286" cy="6888894"/>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6A66CCA-C930-278D-AF69-1525D14ABBC2}"/>
              </a:ext>
            </a:extLst>
          </p:cNvPr>
          <p:cNvSpPr/>
          <p:nvPr/>
        </p:nvSpPr>
        <p:spPr>
          <a:xfrm>
            <a:off x="-23810" y="-127661"/>
            <a:ext cx="9182096" cy="7093492"/>
          </a:xfrm>
          <a:prstGeom prst="rect">
            <a:avLst/>
          </a:prstGeom>
          <a:blipFill>
            <a:blip r:embed="rId5"/>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F083657-5A97-0E70-B1CB-EF0B80D4041C}"/>
              </a:ext>
            </a:extLst>
          </p:cNvPr>
          <p:cNvSpPr txBox="1"/>
          <p:nvPr/>
        </p:nvSpPr>
        <p:spPr>
          <a:xfrm>
            <a:off x="522596" y="257922"/>
            <a:ext cx="2983698" cy="7355860"/>
          </a:xfrm>
          <a:prstGeom prst="rect">
            <a:avLst/>
          </a:prstGeom>
          <a:noFill/>
        </p:spPr>
        <p:txBody>
          <a:bodyPr wrap="square" rtlCol="0">
            <a:spAutoFit/>
          </a:bodyPr>
          <a:lstStyle/>
          <a:p>
            <a:r>
              <a:rPr lang="en-US" sz="2200" b="1"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WHAT WILL YOUR PLEDGE PURCHASE?</a:t>
            </a:r>
          </a:p>
          <a:p>
            <a:endParaRPr lang="en-US" sz="2200" b="1"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endParaRPr>
          </a:p>
          <a:p>
            <a:r>
              <a:rPr lang="en-US" sz="2200" b="1" dirty="0">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In order to present more detailed information to potential donors, partner agencies are asked by UWGC to state what a specific donation would buy to assist their program. This one was submitted by Glassboro Child Development Centers.</a:t>
            </a:r>
          </a:p>
          <a:p>
            <a:endParaRPr lang="en-US" sz="2200" b="1" dirty="0">
              <a:solidFill>
                <a:srgbClr val="0000FF"/>
              </a:solidFill>
              <a:latin typeface="Arial Rounded MT Bold" panose="020F0704030504030204" pitchFamily="34" charset="0"/>
              <a:ea typeface="Microsoft Sans Serif" panose="020B0604020202020204" pitchFamily="34" charset="0"/>
              <a:cs typeface="Microsoft Sans Serif" panose="020B0604020202020204" pitchFamily="34" charset="0"/>
            </a:endParaRPr>
          </a:p>
          <a:p>
            <a:endParaRPr lang="en-US" dirty="0"/>
          </a:p>
          <a:p>
            <a:endParaRPr lang="en-US" dirty="0"/>
          </a:p>
          <a:p>
            <a:endParaRPr lang="en-US" dirty="0"/>
          </a:p>
        </p:txBody>
      </p:sp>
      <p:pic>
        <p:nvPicPr>
          <p:cNvPr id="9" name="Picture 8">
            <a:extLst>
              <a:ext uri="{FF2B5EF4-FFF2-40B4-BE49-F238E27FC236}">
                <a16:creationId xmlns:a16="http://schemas.microsoft.com/office/drawing/2014/main" id="{911E452B-E502-6C3C-54F4-BA830ED503CE}"/>
              </a:ext>
            </a:extLst>
          </p:cNvPr>
          <p:cNvPicPr>
            <a:picLocks noChangeAspect="1"/>
          </p:cNvPicPr>
          <p:nvPr/>
        </p:nvPicPr>
        <p:blipFill>
          <a:blip r:embed="rId6"/>
          <a:stretch>
            <a:fillRect/>
          </a:stretch>
        </p:blipFill>
        <p:spPr>
          <a:xfrm>
            <a:off x="3692604" y="6927"/>
            <a:ext cx="5373278" cy="6858000"/>
          </a:xfrm>
          <a:prstGeom prst="rect">
            <a:avLst/>
          </a:prstGeom>
        </p:spPr>
      </p:pic>
    </p:spTree>
    <p:extLst>
      <p:ext uri="{BB962C8B-B14F-4D97-AF65-F5344CB8AC3E}">
        <p14:creationId xmlns:p14="http://schemas.microsoft.com/office/powerpoint/2010/main" val="7740642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212D6-CD84-B365-A474-B80BDF298BB0}"/>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7684489-0168-F260-A471-BFD253FFBFAD}"/>
              </a:ext>
            </a:extLst>
          </p:cNvPr>
          <p:cNvSpPr/>
          <p:nvPr/>
        </p:nvSpPr>
        <p:spPr>
          <a:xfrm>
            <a:off x="-52488" y="0"/>
            <a:ext cx="9196488" cy="6858000"/>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7BA15AFA-E0B9-39CF-80AE-318481D4AD25}"/>
              </a:ext>
            </a:extLst>
          </p:cNvPr>
          <p:cNvPicPr>
            <a:picLocks noChangeAspect="1"/>
          </p:cNvPicPr>
          <p:nvPr/>
        </p:nvPicPr>
        <p:blipFill>
          <a:blip r:embed="rId3"/>
          <a:stretch>
            <a:fillRect/>
          </a:stretch>
        </p:blipFill>
        <p:spPr>
          <a:xfrm>
            <a:off x="4777272" y="121297"/>
            <a:ext cx="4183089" cy="6615405"/>
          </a:xfrm>
          <a:prstGeom prst="rect">
            <a:avLst/>
          </a:prstGeom>
        </p:spPr>
      </p:pic>
      <p:pic>
        <p:nvPicPr>
          <p:cNvPr id="12" name="Picture 11">
            <a:extLst>
              <a:ext uri="{FF2B5EF4-FFF2-40B4-BE49-F238E27FC236}">
                <a16:creationId xmlns:a16="http://schemas.microsoft.com/office/drawing/2014/main" id="{4AF1D717-894B-C1C0-BEE0-9C8DA9E0B7DD}"/>
              </a:ext>
            </a:extLst>
          </p:cNvPr>
          <p:cNvPicPr>
            <a:picLocks noChangeAspect="1"/>
          </p:cNvPicPr>
          <p:nvPr/>
        </p:nvPicPr>
        <p:blipFill>
          <a:blip r:embed="rId4"/>
          <a:stretch>
            <a:fillRect/>
          </a:stretch>
        </p:blipFill>
        <p:spPr>
          <a:xfrm>
            <a:off x="65979" y="121297"/>
            <a:ext cx="4521965" cy="6615405"/>
          </a:xfrm>
          <a:prstGeom prst="rect">
            <a:avLst/>
          </a:prstGeom>
        </p:spPr>
      </p:pic>
    </p:spTree>
    <p:extLst>
      <p:ext uri="{BB962C8B-B14F-4D97-AF65-F5344CB8AC3E}">
        <p14:creationId xmlns:p14="http://schemas.microsoft.com/office/powerpoint/2010/main" val="3081127160"/>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876520A-02F4-50E5-3085-F6B91FB5317C}"/>
              </a:ext>
            </a:extLst>
          </p:cNvPr>
          <p:cNvSpPr/>
          <p:nvPr/>
        </p:nvSpPr>
        <p:spPr>
          <a:xfrm>
            <a:off x="0" y="-216313"/>
            <a:ext cx="9144000" cy="707431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10146CD4-01C1-E79B-CAE4-052FE44967F0}"/>
              </a:ext>
            </a:extLst>
          </p:cNvPr>
          <p:cNvSpPr>
            <a:spLocks noGrp="1"/>
          </p:cNvSpPr>
          <p:nvPr/>
        </p:nvSpPr>
        <p:spPr>
          <a:xfrm>
            <a:off x="252065" y="0"/>
            <a:ext cx="9144000" cy="920115"/>
          </a:xfrm>
          <a:prstGeom prst="rect">
            <a:avLst/>
          </a:prstGeom>
        </p:spPr>
        <p:txBody>
          <a:bodyPr vert="horz" lIns="91440" tIns="45720" rIns="91440" bIns="45720" rtlCol="0" anchor="ctr">
            <a:normAutofit/>
          </a:bodyPr>
          <a:lstStyle/>
          <a:p>
            <a:pPr marL="0" marR="0" algn="ctr">
              <a:lnSpc>
                <a:spcPct val="90000"/>
              </a:lnSpc>
              <a:spcBef>
                <a:spcPts val="0"/>
              </a:spcBef>
              <a:spcAft>
                <a:spcPts val="800"/>
              </a:spcAft>
            </a:pPr>
            <a:r>
              <a:rPr lang="en-US" sz="2400" b="1" kern="1200" dirty="0">
                <a:ln w="9525" cap="flat" cmpd="sng" algn="ctr">
                  <a:solidFill>
                    <a:srgbClr val="000000"/>
                  </a:solidFill>
                  <a:prstDash val="solid"/>
                  <a:round/>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rPr>
              <a:t>Campaign Pledge Form - Redesigned</a:t>
            </a:r>
            <a:br>
              <a:rPr lang="en-US" sz="2400" b="1" kern="1200" dirty="0">
                <a:ln w="9525" cap="flat" cmpd="sng" algn="ctr">
                  <a:solidFill>
                    <a:srgbClr val="000000"/>
                  </a:solidFill>
                  <a:prstDash val="solid"/>
                  <a:round/>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rPr>
            </a:br>
            <a:r>
              <a:rPr lang="en-US" sz="2400" b="1" kern="1200" dirty="0">
                <a:ln w="9525" cap="flat" cmpd="sng" algn="ctr">
                  <a:solidFill>
                    <a:srgbClr val="000000"/>
                  </a:solidFill>
                  <a:prstDash val="solid"/>
                  <a:round/>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rPr>
              <a:t>(separate donor choice form not necessary with this)</a:t>
            </a:r>
            <a:endParaRPr lang="en-US" sz="1100" kern="100" dirty="0">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endParaRPr>
          </a:p>
        </p:txBody>
      </p:sp>
      <p:pic>
        <p:nvPicPr>
          <p:cNvPr id="12" name="Content Placeholder 5" descr="A close-up of a document&#10;&#10;Description automatically generated with low confidence">
            <a:extLst>
              <a:ext uri="{FF2B5EF4-FFF2-40B4-BE49-F238E27FC236}">
                <a16:creationId xmlns:a16="http://schemas.microsoft.com/office/drawing/2014/main" id="{3FEF0899-F961-23DE-3A84-86D1CB296B00}"/>
              </a:ext>
            </a:extLst>
          </p:cNvPr>
          <p:cNvPicPr>
            <a:picLocks noChangeAspect="1"/>
          </p:cNvPicPr>
          <p:nvPr/>
        </p:nvPicPr>
        <p:blipFill>
          <a:blip r:embed="rId3"/>
          <a:stretch>
            <a:fillRect/>
          </a:stretch>
        </p:blipFill>
        <p:spPr>
          <a:xfrm>
            <a:off x="5089236" y="1141094"/>
            <a:ext cx="3786909" cy="5001088"/>
          </a:xfrm>
          <a:prstGeom prst="rect">
            <a:avLst/>
          </a:prstGeom>
        </p:spPr>
      </p:pic>
      <p:sp>
        <p:nvSpPr>
          <p:cNvPr id="4" name="TextBox 5">
            <a:extLst>
              <a:ext uri="{FF2B5EF4-FFF2-40B4-BE49-F238E27FC236}">
                <a16:creationId xmlns:a16="http://schemas.microsoft.com/office/drawing/2014/main" id="{7B620A79-D721-BFCE-E311-E7F2ABBAB6CF}"/>
              </a:ext>
            </a:extLst>
          </p:cNvPr>
          <p:cNvSpPr txBox="1"/>
          <p:nvPr/>
        </p:nvSpPr>
        <p:spPr>
          <a:xfrm>
            <a:off x="907504" y="2851403"/>
            <a:ext cx="3825240" cy="3649254"/>
          </a:xfrm>
          <a:prstGeom prst="rect">
            <a:avLst/>
          </a:prstGeom>
          <a:solidFill>
            <a:schemeClr val="bg1"/>
          </a:solidFill>
          <a:ln w="12700">
            <a:solidFill>
              <a:schemeClr val="tx1"/>
            </a:solidFill>
          </a:ln>
        </p:spPr>
        <p:txBody>
          <a:bodyPr wrap="square" rtlCol="0">
            <a:noAutofit/>
          </a:bodyPr>
          <a:lstStyle/>
          <a:p>
            <a:pPr marL="342900" marR="0" lvl="0" indent="-342900">
              <a:lnSpc>
                <a:spcPct val="107000"/>
              </a:lnSpc>
              <a:spcBef>
                <a:spcPts val="0"/>
              </a:spcBef>
              <a:spcAft>
                <a:spcPts val="800"/>
              </a:spcAft>
              <a:buClr>
                <a:srgbClr val="800000"/>
              </a:buClr>
              <a:buFont typeface="Wingdings" panose="05000000000000000000" pitchFamily="2" charset="2"/>
              <a:buChar char="ü"/>
              <a:tabLst>
                <a:tab pos="457200" algn="l"/>
              </a:tabLs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Fill in complete information for name, </a:t>
            </a:r>
            <a:br>
              <a:rPr lang="en-US" sz="14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address, employer and phone</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800000"/>
              </a:buClr>
              <a:buFont typeface="Wingdings" panose="05000000000000000000" pitchFamily="2" charset="2"/>
              <a:buChar char="ü"/>
              <a:tabLst>
                <a:tab pos="457200" algn="l"/>
              </a:tabLs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PLEASE provide email so we may add </a:t>
            </a:r>
            <a:br>
              <a:rPr lang="en-US" sz="14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you to our monthly newsletter</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800000"/>
              </a:buClr>
              <a:buFont typeface="Wingdings" panose="05000000000000000000" pitchFamily="2" charset="2"/>
              <a:buChar char="ü"/>
              <a:tabLst>
                <a:tab pos="457200" algn="l"/>
              </a:tabLs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Determine manner to contribute</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800000"/>
              </a:buClr>
              <a:buFont typeface="Wingdings" panose="05000000000000000000" pitchFamily="2" charset="2"/>
              <a:buChar char="ü"/>
              <a:tabLst>
                <a:tab pos="457200" algn="l"/>
              </a:tabLs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Verify pay periods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800000"/>
              </a:buClr>
              <a:buFont typeface="Wingdings" panose="05000000000000000000" pitchFamily="2" charset="2"/>
              <a:buChar char="ü"/>
              <a:tabLst>
                <a:tab pos="457200" algn="l"/>
              </a:tabLs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Compute total annual gift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800000"/>
              </a:buClr>
              <a:buFont typeface="Wingdings" panose="05000000000000000000" pitchFamily="2" charset="2"/>
              <a:buChar char="ü"/>
              <a:tabLst>
                <a:tab pos="457200" algn="l"/>
              </a:tabLs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PLEASE MAKE SURE TO SIGN FORM  FOR </a:t>
            </a:r>
            <a:br>
              <a:rPr lang="en-US" sz="14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PAYROLL DEDUCTIONS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800000"/>
              </a:buClr>
              <a:buFont typeface="Wingdings" panose="05000000000000000000" pitchFamily="2" charset="2"/>
              <a:buChar char="ü"/>
              <a:tabLst>
                <a:tab pos="457200" algn="l"/>
              </a:tabLs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If making a gift via check – PLEASE </a:t>
            </a:r>
            <a:br>
              <a:rPr lang="en-US" sz="14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make check payable to UWGC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800000"/>
              </a:buClr>
              <a:buFont typeface="Wingdings" panose="05000000000000000000" pitchFamily="2" charset="2"/>
              <a:buChar char="ü"/>
              <a:tabLst>
                <a:tab pos="457200" algn="l"/>
              </a:tabLs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Determine how you want to help</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 Box 2">
            <a:extLst>
              <a:ext uri="{FF2B5EF4-FFF2-40B4-BE49-F238E27FC236}">
                <a16:creationId xmlns:a16="http://schemas.microsoft.com/office/drawing/2014/main" id="{3A728F8C-8244-3B60-42BE-72E9E4BFEE9E}"/>
              </a:ext>
            </a:extLst>
          </p:cNvPr>
          <p:cNvSpPr txBox="1">
            <a:spLocks noChangeArrowheads="1"/>
          </p:cNvSpPr>
          <p:nvPr/>
        </p:nvSpPr>
        <p:spPr bwMode="auto">
          <a:xfrm>
            <a:off x="907504" y="1067896"/>
            <a:ext cx="3460554" cy="1717964"/>
          </a:xfrm>
          <a:prstGeom prst="rect">
            <a:avLst/>
          </a:prstGeom>
          <a:solidFill>
            <a:srgbClr val="FFFFCC"/>
          </a:solidFill>
          <a:ln w="9525">
            <a:solidFill>
              <a:schemeClr val="tx1"/>
            </a:solidFill>
            <a:miter lim="800000"/>
            <a:headEnd/>
            <a:tailEnd/>
          </a:ln>
        </p:spPr>
        <p:txBody>
          <a:bodyPr rot="0" vert="horz" wrap="square" lIns="91440" tIns="45720" rIns="91440" bIns="45720" anchor="t" anchorCtr="0">
            <a:noAutofit/>
          </a:bodyPr>
          <a:lstStyle/>
          <a:p>
            <a:pPr marL="0" marR="0">
              <a:lnSpc>
                <a:spcPct val="106000"/>
              </a:lnSpc>
              <a:spcBef>
                <a:spcPts val="0"/>
              </a:spcBef>
              <a:spcAft>
                <a:spcPts val="800"/>
              </a:spcAft>
            </a:pPr>
            <a:r>
              <a:rPr lang="en-US" sz="1200" b="1" u="sng" kern="1200" dirty="0">
                <a:solidFill>
                  <a:srgbClr val="005A58"/>
                </a:solidFill>
                <a:effectLst/>
                <a:latin typeface="Arial Unicode MS"/>
                <a:ea typeface="Arial Unicode MS"/>
                <a:cs typeface="Arial Unicode MS"/>
              </a:rPr>
              <a:t>This pledge form is in 3 parts</a:t>
            </a:r>
            <a:r>
              <a:rPr lang="en-US" sz="1200" b="1" kern="1200" dirty="0">
                <a:solidFill>
                  <a:srgbClr val="005A58"/>
                </a:solidFill>
                <a:effectLst/>
                <a:latin typeface="Arial Unicode MS"/>
                <a:ea typeface="Arial Unicode MS"/>
                <a:cs typeface="Arial Unicode MS"/>
              </a:rPr>
              <a:t>:</a:t>
            </a:r>
            <a:br>
              <a:rPr lang="en-US" sz="1200" b="1" kern="1200" dirty="0">
                <a:solidFill>
                  <a:srgbClr val="005A58"/>
                </a:solidFill>
                <a:effectLst/>
                <a:latin typeface="Arial Unicode MS"/>
                <a:ea typeface="Arial Unicode MS"/>
                <a:cs typeface="Arial Unicode MS"/>
              </a:rPr>
            </a:br>
            <a:br>
              <a:rPr lang="en-US" sz="1200" b="1" kern="1200" dirty="0">
                <a:solidFill>
                  <a:srgbClr val="005A58"/>
                </a:solidFill>
                <a:effectLst/>
                <a:latin typeface="Arial Unicode MS"/>
                <a:ea typeface="Arial Unicode MS"/>
                <a:cs typeface="Arial Unicode MS"/>
              </a:rPr>
            </a:br>
            <a:r>
              <a:rPr lang="en-US" sz="1200" b="1" kern="1200" dirty="0">
                <a:solidFill>
                  <a:srgbClr val="005A58"/>
                </a:solidFill>
                <a:effectLst/>
                <a:latin typeface="Arial Unicode MS"/>
                <a:ea typeface="Arial Unicode MS"/>
                <a:cs typeface="Arial Unicode MS"/>
              </a:rPr>
              <a:t>* 1</a:t>
            </a:r>
            <a:r>
              <a:rPr lang="en-US" sz="1200" b="1" kern="1200" baseline="30000" dirty="0">
                <a:solidFill>
                  <a:srgbClr val="005A58"/>
                </a:solidFill>
                <a:effectLst/>
                <a:latin typeface="Arial Unicode MS"/>
                <a:ea typeface="Arial Unicode MS"/>
                <a:cs typeface="Arial Unicode MS"/>
              </a:rPr>
              <a:t>st</a:t>
            </a:r>
            <a:r>
              <a:rPr lang="en-US" sz="1200" b="1" kern="1200" dirty="0">
                <a:solidFill>
                  <a:srgbClr val="005A58"/>
                </a:solidFill>
                <a:effectLst/>
                <a:latin typeface="Arial Unicode MS"/>
                <a:ea typeface="Arial Unicode MS"/>
                <a:cs typeface="Arial Unicode MS"/>
              </a:rPr>
              <a:t> page = white, United Way</a:t>
            </a:r>
            <a:br>
              <a:rPr lang="en-US" sz="1200" b="1" kern="1200" dirty="0">
                <a:solidFill>
                  <a:srgbClr val="005A58"/>
                </a:solidFill>
                <a:effectLst/>
                <a:latin typeface="Arial Unicode MS"/>
                <a:ea typeface="Arial Unicode MS"/>
                <a:cs typeface="Arial Unicode MS"/>
              </a:rPr>
            </a:br>
            <a:r>
              <a:rPr lang="en-US" sz="1200" b="1" kern="1200" dirty="0">
                <a:solidFill>
                  <a:srgbClr val="005A58"/>
                </a:solidFill>
                <a:effectLst/>
                <a:latin typeface="Arial Unicode MS"/>
                <a:ea typeface="Arial Unicode MS"/>
                <a:cs typeface="Arial Unicode MS"/>
              </a:rPr>
              <a:t>                    copy</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800"/>
              </a:spcAft>
            </a:pPr>
            <a:r>
              <a:rPr lang="en-US" sz="1200" b="1" kern="1200" dirty="0">
                <a:solidFill>
                  <a:srgbClr val="005A58"/>
                </a:solidFill>
                <a:effectLst/>
                <a:latin typeface="Arial Unicode MS"/>
                <a:ea typeface="Arial Unicode MS"/>
                <a:cs typeface="Arial Unicode MS"/>
              </a:rPr>
              <a:t>* 2</a:t>
            </a:r>
            <a:r>
              <a:rPr lang="en-US" sz="1200" b="1" kern="1200" baseline="30000" dirty="0">
                <a:solidFill>
                  <a:srgbClr val="005A58"/>
                </a:solidFill>
                <a:effectLst/>
                <a:latin typeface="Arial Unicode MS"/>
                <a:ea typeface="Arial Unicode MS"/>
                <a:cs typeface="Arial Unicode MS"/>
              </a:rPr>
              <a:t>nd</a:t>
            </a:r>
            <a:r>
              <a:rPr lang="en-US" sz="1200" b="1" kern="1200" dirty="0">
                <a:solidFill>
                  <a:srgbClr val="005A58"/>
                </a:solidFill>
                <a:effectLst/>
                <a:latin typeface="Arial Unicode MS"/>
                <a:ea typeface="Arial Unicode MS"/>
                <a:cs typeface="Arial Unicode MS"/>
              </a:rPr>
              <a:t> page = yellow, Payroll copy</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6000"/>
              </a:lnSpc>
              <a:spcBef>
                <a:spcPts val="0"/>
              </a:spcBef>
              <a:spcAft>
                <a:spcPts val="800"/>
              </a:spcAft>
            </a:pPr>
            <a:r>
              <a:rPr lang="en-US" sz="1200" b="1" kern="1200" dirty="0">
                <a:solidFill>
                  <a:srgbClr val="005A58"/>
                </a:solidFill>
                <a:effectLst/>
                <a:latin typeface="Arial Unicode MS"/>
                <a:ea typeface="Arial Unicode MS"/>
                <a:cs typeface="Arial Unicode MS"/>
              </a:rPr>
              <a:t>* 3</a:t>
            </a:r>
            <a:r>
              <a:rPr lang="en-US" sz="1200" b="1" kern="1200" baseline="30000" dirty="0">
                <a:solidFill>
                  <a:srgbClr val="005A58"/>
                </a:solidFill>
                <a:effectLst/>
                <a:latin typeface="Arial Unicode MS"/>
                <a:ea typeface="Arial Unicode MS"/>
                <a:cs typeface="Arial Unicode MS"/>
              </a:rPr>
              <a:t>rd</a:t>
            </a:r>
            <a:r>
              <a:rPr lang="en-US" sz="1200" b="1" kern="1200" dirty="0">
                <a:solidFill>
                  <a:srgbClr val="005A58"/>
                </a:solidFill>
                <a:effectLst/>
                <a:latin typeface="Arial Unicode MS"/>
                <a:ea typeface="Arial Unicode MS"/>
                <a:cs typeface="Arial Unicode MS"/>
              </a:rPr>
              <a:t> page = pink, Donor copy </a:t>
            </a:r>
            <a:br>
              <a:rPr lang="en-US" sz="1200" b="1" kern="1200" dirty="0">
                <a:solidFill>
                  <a:srgbClr val="005A58"/>
                </a:solidFill>
                <a:effectLst/>
                <a:latin typeface="Arial Unicode MS"/>
                <a:ea typeface="Arial Unicode MS"/>
                <a:cs typeface="Arial Unicode MS"/>
              </a:rPr>
            </a:br>
            <a:r>
              <a:rPr lang="en-US" sz="1200" b="1" kern="1200" dirty="0">
                <a:solidFill>
                  <a:srgbClr val="005A58"/>
                </a:solidFill>
                <a:effectLst/>
                <a:latin typeface="Arial Unicode MS"/>
                <a:ea typeface="Arial Unicode MS"/>
                <a:cs typeface="Arial Unicode MS"/>
              </a:rPr>
              <a:t>                   (for tax purposes)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0507614"/>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A6BBAD-5C53-5866-F217-411D24A689D8}"/>
              </a:ext>
            </a:extLst>
          </p:cNvPr>
          <p:cNvSpPr/>
          <p:nvPr/>
        </p:nvSpPr>
        <p:spPr>
          <a:xfrm>
            <a:off x="0" y="-216313"/>
            <a:ext cx="9258165" cy="707431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17"/>
          <p:cNvSpPr>
            <a:spLocks noChangeArrowheads="1"/>
          </p:cNvSpPr>
          <p:nvPr/>
        </p:nvSpPr>
        <p:spPr bwMode="auto">
          <a:xfrm>
            <a:off x="4479634" y="-140732"/>
            <a:ext cx="18473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br>
            <a:br>
              <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4" name="Rectangle 18"/>
          <p:cNvSpPr>
            <a:spLocks noChangeArrowheads="1"/>
          </p:cNvSpPr>
          <p:nvPr/>
        </p:nvSpPr>
        <p:spPr bwMode="auto">
          <a:xfrm>
            <a:off x="0" y="1219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 name="Picture 4"/>
          <p:cNvPicPr>
            <a:picLocks noChangeAspect="1"/>
          </p:cNvPicPr>
          <p:nvPr/>
        </p:nvPicPr>
        <p:blipFill>
          <a:blip r:embed="rId3"/>
          <a:stretch>
            <a:fillRect/>
          </a:stretch>
        </p:blipFill>
        <p:spPr>
          <a:xfrm>
            <a:off x="4546612" y="3422650"/>
            <a:ext cx="50775" cy="12700"/>
          </a:xfrm>
          <a:prstGeom prst="rect">
            <a:avLst/>
          </a:prstGeom>
        </p:spPr>
      </p:pic>
      <p:pic>
        <p:nvPicPr>
          <p:cNvPr id="6" name="Picture 5"/>
          <p:cNvPicPr>
            <a:picLocks noChangeAspect="1"/>
          </p:cNvPicPr>
          <p:nvPr/>
        </p:nvPicPr>
        <p:blipFill>
          <a:blip r:embed="rId3"/>
          <a:stretch>
            <a:fillRect/>
          </a:stretch>
        </p:blipFill>
        <p:spPr>
          <a:xfrm>
            <a:off x="4699012" y="3575050"/>
            <a:ext cx="50775" cy="12700"/>
          </a:xfrm>
          <a:prstGeom prst="rect">
            <a:avLst/>
          </a:prstGeom>
        </p:spPr>
      </p:pic>
      <p:sp>
        <p:nvSpPr>
          <p:cNvPr id="9" name="Title 1">
            <a:extLst>
              <a:ext uri="{FF2B5EF4-FFF2-40B4-BE49-F238E27FC236}">
                <a16:creationId xmlns:a16="http://schemas.microsoft.com/office/drawing/2014/main" id="{4861483A-A562-80FC-E320-3DA3668BF624}"/>
              </a:ext>
            </a:extLst>
          </p:cNvPr>
          <p:cNvSpPr>
            <a:spLocks noGrp="1"/>
          </p:cNvSpPr>
          <p:nvPr/>
        </p:nvSpPr>
        <p:spPr>
          <a:xfrm>
            <a:off x="127012" y="-79893"/>
            <a:ext cx="9144000" cy="920115"/>
          </a:xfrm>
          <a:prstGeom prst="rect">
            <a:avLst/>
          </a:prstGeom>
        </p:spPr>
        <p:txBody>
          <a:bodyPr vert="horz" lIns="91440" tIns="45720" rIns="91440" bIns="45720" rtlCol="0" anchor="ctr">
            <a:normAutofit/>
          </a:bodyPr>
          <a:lstStyle/>
          <a:p>
            <a:pPr marL="0" marR="0" algn="ctr">
              <a:lnSpc>
                <a:spcPct val="90000"/>
              </a:lnSpc>
              <a:spcBef>
                <a:spcPts val="0"/>
              </a:spcBef>
              <a:spcAft>
                <a:spcPts val="800"/>
              </a:spcAft>
            </a:pPr>
            <a:r>
              <a:rPr lang="en-US" sz="2400" b="1" kern="1200" dirty="0">
                <a:ln w="9525" cap="flat" cmpd="sng" algn="ctr">
                  <a:solidFill>
                    <a:srgbClr val="000000"/>
                  </a:solidFill>
                  <a:prstDash val="solid"/>
                  <a:round/>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rPr>
              <a:t>Employee Campaign Report Envelope</a:t>
            </a:r>
            <a:br>
              <a:rPr lang="en-US" sz="2400" b="1" kern="1200" dirty="0">
                <a:ln w="9525" cap="flat" cmpd="sng" algn="ctr">
                  <a:solidFill>
                    <a:srgbClr val="000000"/>
                  </a:solidFill>
                  <a:prstDash val="solid"/>
                  <a:round/>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rPr>
            </a:br>
            <a:r>
              <a:rPr lang="en-US" sz="2400" b="1" kern="1200" dirty="0">
                <a:ln w="9525" cap="flat" cmpd="sng" algn="ctr">
                  <a:solidFill>
                    <a:srgbClr val="000000"/>
                  </a:solidFill>
                  <a:prstDash val="solid"/>
                  <a:round/>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rPr>
              <a:t>(blue lettering – for UW accounts only)</a:t>
            </a:r>
            <a:endParaRPr lang="en-US" sz="1100" kern="100" dirty="0">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endParaRPr>
          </a:p>
        </p:txBody>
      </p:sp>
      <p:graphicFrame>
        <p:nvGraphicFramePr>
          <p:cNvPr id="2" name="Diagram 1">
            <a:extLst>
              <a:ext uri="{FF2B5EF4-FFF2-40B4-BE49-F238E27FC236}">
                <a16:creationId xmlns:a16="http://schemas.microsoft.com/office/drawing/2014/main" id="{41005522-F8EB-BBEC-AF24-16C888C2B685}"/>
              </a:ext>
            </a:extLst>
          </p:cNvPr>
          <p:cNvGraphicFramePr/>
          <p:nvPr>
            <p:extLst>
              <p:ext uri="{D42A27DB-BD31-4B8C-83A1-F6EECF244321}">
                <p14:modId xmlns:p14="http://schemas.microsoft.com/office/powerpoint/2010/main" val="3992285457"/>
              </p:ext>
            </p:extLst>
          </p:nvPr>
        </p:nvGraphicFramePr>
        <p:xfrm>
          <a:off x="5248060" y="976642"/>
          <a:ext cx="3713018" cy="55534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EA4EBB7C-2A80-E946-FDE3-DD2226B5FF36}"/>
              </a:ext>
            </a:extLst>
          </p:cNvPr>
          <p:cNvPicPr>
            <a:picLocks noChangeAspect="1"/>
          </p:cNvPicPr>
          <p:nvPr/>
        </p:nvPicPr>
        <p:blipFill>
          <a:blip r:embed="rId9"/>
          <a:stretch>
            <a:fillRect/>
          </a:stretch>
        </p:blipFill>
        <p:spPr>
          <a:xfrm>
            <a:off x="1436913" y="870642"/>
            <a:ext cx="3798299" cy="5828738"/>
          </a:xfrm>
          <a:prstGeom prst="rect">
            <a:avLst/>
          </a:prstGeom>
        </p:spPr>
      </p:pic>
    </p:spTree>
    <p:extLst>
      <p:ext uri="{BB962C8B-B14F-4D97-AF65-F5344CB8AC3E}">
        <p14:creationId xmlns:p14="http://schemas.microsoft.com/office/powerpoint/2010/main" val="1967963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50795B-3D5A-E77E-6D01-BB90165B56DF}"/>
              </a:ext>
            </a:extLst>
          </p:cNvPr>
          <p:cNvSpPr/>
          <p:nvPr/>
        </p:nvSpPr>
        <p:spPr>
          <a:xfrm>
            <a:off x="0" y="0"/>
            <a:ext cx="9144000" cy="707431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7D056DD-1768-AA83-61FF-582A118C03D0}"/>
              </a:ext>
            </a:extLst>
          </p:cNvPr>
          <p:cNvSpPr txBox="1"/>
          <p:nvPr/>
        </p:nvSpPr>
        <p:spPr>
          <a:xfrm>
            <a:off x="193047" y="268352"/>
            <a:ext cx="9144000" cy="523220"/>
          </a:xfrm>
          <a:prstGeom prst="rect">
            <a:avLst/>
          </a:prstGeom>
          <a:noFill/>
        </p:spPr>
        <p:txBody>
          <a:bodyPr wrap="square" rtlCol="0">
            <a:spAutoFit/>
          </a:bodyPr>
          <a:lstStyle/>
          <a:p>
            <a:pPr algn="ctr"/>
            <a:r>
              <a:rPr lang="en-US" sz="2800"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2025 Funding Awards (June 2025 – July 2026)</a:t>
            </a:r>
          </a:p>
        </p:txBody>
      </p:sp>
      <p:pic>
        <p:nvPicPr>
          <p:cNvPr id="3" name="Picture 2">
            <a:extLst>
              <a:ext uri="{FF2B5EF4-FFF2-40B4-BE49-F238E27FC236}">
                <a16:creationId xmlns:a16="http://schemas.microsoft.com/office/drawing/2014/main" id="{49918B77-EBEE-D9D6-D6AE-56868D9AC598}"/>
              </a:ext>
            </a:extLst>
          </p:cNvPr>
          <p:cNvPicPr>
            <a:picLocks noChangeAspect="1"/>
          </p:cNvPicPr>
          <p:nvPr/>
        </p:nvPicPr>
        <p:blipFill>
          <a:blip r:embed="rId3"/>
          <a:stretch>
            <a:fillRect/>
          </a:stretch>
        </p:blipFill>
        <p:spPr>
          <a:xfrm rot="16200000">
            <a:off x="1823803" y="-238266"/>
            <a:ext cx="5524391" cy="8294914"/>
          </a:xfrm>
          <a:prstGeom prst="rect">
            <a:avLst/>
          </a:prstGeom>
        </p:spPr>
      </p:pic>
    </p:spTree>
    <p:extLst>
      <p:ext uri="{BB962C8B-B14F-4D97-AF65-F5344CB8AC3E}">
        <p14:creationId xmlns:p14="http://schemas.microsoft.com/office/powerpoint/2010/main" val="3069264879"/>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29D6ABD-8D97-F98D-8083-5DE98EAFDA62}"/>
              </a:ext>
            </a:extLst>
          </p:cNvPr>
          <p:cNvSpPr/>
          <p:nvPr/>
        </p:nvSpPr>
        <p:spPr>
          <a:xfrm>
            <a:off x="0" y="0"/>
            <a:ext cx="9144000" cy="707431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840746" y="567670"/>
            <a:ext cx="1939269" cy="4555093"/>
          </a:xfrm>
          <a:prstGeom prst="rect">
            <a:avLst/>
          </a:prstGeom>
          <a:noFill/>
        </p:spPr>
        <p:txBody>
          <a:bodyPr wrap="square" rtlCol="0">
            <a:spAutoFit/>
          </a:bodyPr>
          <a:lstStyle/>
          <a:p>
            <a:pPr algn="ctr"/>
            <a:r>
              <a:rPr lang="en-US" sz="2400" b="1" dirty="0">
                <a:ln>
                  <a:solidFill>
                    <a:sysClr val="windowText" lastClr="000000"/>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UWGC Brochure front</a:t>
            </a:r>
          </a:p>
          <a:p>
            <a:pPr algn="ct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Ask your UW Ambassador  for an adequate supply of these for all of your coworkers, or call Donna Murphy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at 856.845.4303 x180</a:t>
            </a:r>
          </a:p>
          <a:p>
            <a:pPr algn="ctr"/>
            <a:endParaRPr lang="en-US" sz="2000" b="1" dirty="0"/>
          </a:p>
        </p:txBody>
      </p:sp>
      <p:pic>
        <p:nvPicPr>
          <p:cNvPr id="4" name="Picture 3" descr="A group of people posing for a photo&#10;&#10;AI-generated content may be incorrect.">
            <a:extLst>
              <a:ext uri="{FF2B5EF4-FFF2-40B4-BE49-F238E27FC236}">
                <a16:creationId xmlns:a16="http://schemas.microsoft.com/office/drawing/2014/main" id="{7C841BEB-42DF-E730-20BA-A6E96BA06D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817" y="719574"/>
            <a:ext cx="6378929" cy="5302535"/>
          </a:xfrm>
          <a:prstGeom prst="rect">
            <a:avLst/>
          </a:prstGeom>
        </p:spPr>
      </p:pic>
    </p:spTree>
    <p:extLst>
      <p:ext uri="{BB962C8B-B14F-4D97-AF65-F5344CB8AC3E}">
        <p14:creationId xmlns:p14="http://schemas.microsoft.com/office/powerpoint/2010/main" val="18142486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293E0-1937-826A-3555-1B467029B01D}"/>
              </a:ext>
            </a:extLst>
          </p:cNvPr>
          <p:cNvSpPr>
            <a:spLocks noGrp="1"/>
          </p:cNvSpPr>
          <p:nvPr>
            <p:ph type="title"/>
          </p:nvPr>
        </p:nvSpPr>
        <p:spPr/>
        <p:txBody>
          <a:bodyPr/>
          <a:lstStyle/>
          <a:p>
            <a:endParaRPr lang="en-US"/>
          </a:p>
        </p:txBody>
      </p:sp>
      <p:sp>
        <p:nvSpPr>
          <p:cNvPr id="4" name="Rectangle 3">
            <a:extLst>
              <a:ext uri="{FF2B5EF4-FFF2-40B4-BE49-F238E27FC236}">
                <a16:creationId xmlns:a16="http://schemas.microsoft.com/office/drawing/2014/main" id="{3F2C7A7F-98D2-6159-117A-5C39F815BE99}"/>
              </a:ext>
            </a:extLst>
          </p:cNvPr>
          <p:cNvSpPr/>
          <p:nvPr/>
        </p:nvSpPr>
        <p:spPr>
          <a:xfrm>
            <a:off x="0" y="0"/>
            <a:ext cx="9144000" cy="707431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B1030B6-A1F3-A180-56FD-471C9FC77FBD}"/>
              </a:ext>
            </a:extLst>
          </p:cNvPr>
          <p:cNvSpPr txBox="1"/>
          <p:nvPr/>
        </p:nvSpPr>
        <p:spPr>
          <a:xfrm>
            <a:off x="6840746" y="567670"/>
            <a:ext cx="1939269" cy="4555093"/>
          </a:xfrm>
          <a:prstGeom prst="rect">
            <a:avLst/>
          </a:prstGeom>
          <a:noFill/>
        </p:spPr>
        <p:txBody>
          <a:bodyPr wrap="square" rtlCol="0">
            <a:spAutoFit/>
          </a:bodyPr>
          <a:lstStyle/>
          <a:p>
            <a:pPr algn="ctr"/>
            <a:r>
              <a:rPr lang="en-US" sz="2400" b="1" dirty="0">
                <a:ln>
                  <a:solidFill>
                    <a:sysClr val="windowText" lastClr="000000"/>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UWGC Brochure back</a:t>
            </a:r>
          </a:p>
          <a:p>
            <a:pPr algn="ct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Ask your UW Ambassador for an adequate supply of these for all of your coworkers, or call Donna Murphy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at 856.845.4303 x180</a:t>
            </a:r>
          </a:p>
          <a:p>
            <a:pPr algn="ctr"/>
            <a:endParaRPr lang="en-US" sz="2000" b="1" dirty="0"/>
          </a:p>
        </p:txBody>
      </p:sp>
      <p:pic>
        <p:nvPicPr>
          <p:cNvPr id="7" name="Content Placeholder 6" descr="A group of people with text and images&#10;&#10;AI-generated content may be incorrect.">
            <a:extLst>
              <a:ext uri="{FF2B5EF4-FFF2-40B4-BE49-F238E27FC236}">
                <a16:creationId xmlns:a16="http://schemas.microsoft.com/office/drawing/2014/main" id="{B44C7AD9-728D-1267-2683-2584682DC65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77092" y="567670"/>
            <a:ext cx="6563654" cy="5389785"/>
          </a:xfrm>
        </p:spPr>
      </p:pic>
    </p:spTree>
    <p:extLst>
      <p:ext uri="{BB962C8B-B14F-4D97-AF65-F5344CB8AC3E}">
        <p14:creationId xmlns:p14="http://schemas.microsoft.com/office/powerpoint/2010/main" val="1523594041"/>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F1BCA5-8E07-AED9-FE17-C2A722E6B4ED}"/>
              </a:ext>
            </a:extLst>
          </p:cNvPr>
          <p:cNvSpPr/>
          <p:nvPr/>
        </p:nvSpPr>
        <p:spPr>
          <a:xfrm>
            <a:off x="4762" y="0"/>
            <a:ext cx="9144000" cy="707431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ttps://uwgcnj.org/wp-content/uploads/Disaster-Relief-Fund-graphic-300x2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72005825"/>
            <a:ext cx="2857500" cy="26860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009291" y="321923"/>
            <a:ext cx="7131109" cy="400110"/>
          </a:xfrm>
          <a:prstGeom prst="rect">
            <a:avLst/>
          </a:prstGeom>
          <a:noFill/>
        </p:spPr>
        <p:txBody>
          <a:bodyPr wrap="square" rtlCol="0">
            <a:spAutoFit/>
          </a:bodyPr>
          <a:lstStyle/>
          <a:p>
            <a:pPr algn="ctr"/>
            <a:r>
              <a:rPr lang="en-US" sz="2000" b="1" dirty="0">
                <a:ln>
                  <a:solidFill>
                    <a:schemeClr val="tx1"/>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THE LIVE UNITED 365 SMALL BUSINESS CIRCLE</a:t>
            </a:r>
          </a:p>
        </p:txBody>
      </p:sp>
      <p:sp>
        <p:nvSpPr>
          <p:cNvPr id="12" name="TextBox 11"/>
          <p:cNvSpPr txBox="1"/>
          <p:nvPr/>
        </p:nvSpPr>
        <p:spPr>
          <a:xfrm>
            <a:off x="274807" y="549432"/>
            <a:ext cx="8738049" cy="646331"/>
          </a:xfrm>
          <a:prstGeom prst="rect">
            <a:avLst/>
          </a:prstGeom>
          <a:noFill/>
        </p:spPr>
        <p:txBody>
          <a:bodyPr wrap="square" rtlCol="0">
            <a:spAutoFit/>
          </a:bodyPr>
          <a:lstStyle/>
          <a:p>
            <a:pPr algn="r"/>
            <a:br>
              <a:rPr lang="en-US" dirty="0"/>
            </a:br>
            <a:endParaRPr lang="en-US" dirty="0"/>
          </a:p>
        </p:txBody>
      </p:sp>
      <p:pic>
        <p:nvPicPr>
          <p:cNvPr id="9" name="Picture 8"/>
          <p:cNvPicPr>
            <a:picLocks noChangeAspect="1"/>
          </p:cNvPicPr>
          <p:nvPr/>
        </p:nvPicPr>
        <p:blipFill>
          <a:blip r:embed="rId4"/>
          <a:stretch>
            <a:fillRect/>
          </a:stretch>
        </p:blipFill>
        <p:spPr>
          <a:xfrm>
            <a:off x="5621262" y="863139"/>
            <a:ext cx="3204094" cy="2586146"/>
          </a:xfrm>
          <a:prstGeom prst="rect">
            <a:avLst/>
          </a:prstGeom>
        </p:spPr>
      </p:pic>
      <p:sp>
        <p:nvSpPr>
          <p:cNvPr id="10" name="Text Box 2"/>
          <p:cNvSpPr txBox="1">
            <a:spLocks noChangeArrowheads="1"/>
          </p:cNvSpPr>
          <p:nvPr/>
        </p:nvSpPr>
        <p:spPr bwMode="auto">
          <a:xfrm>
            <a:off x="505797" y="863139"/>
            <a:ext cx="5115465" cy="273279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300" b="1" dirty="0">
                <a:effectLst/>
                <a:latin typeface="Arial" panose="020B0604020202020204" pitchFamily="34" charset="0"/>
                <a:ea typeface="Calibri" panose="020F0502020204030204" pitchFamily="34" charset="0"/>
                <a:cs typeface="Times New Roman" panose="02020603050405020304" pitchFamily="18" charset="0"/>
              </a:rPr>
              <a:t>For only a dollar a day, or $365 a year, your business becomes </a:t>
            </a:r>
            <a:br>
              <a:rPr lang="en-US" sz="1300" b="1" dirty="0">
                <a:effectLst/>
                <a:latin typeface="Arial" panose="020B0604020202020204" pitchFamily="34" charset="0"/>
                <a:ea typeface="Calibri" panose="020F0502020204030204" pitchFamily="34" charset="0"/>
                <a:cs typeface="Times New Roman" panose="02020603050405020304" pitchFamily="18" charset="0"/>
              </a:rPr>
            </a:br>
            <a:r>
              <a:rPr lang="en-US" sz="1300" b="1" dirty="0">
                <a:effectLst/>
                <a:latin typeface="Arial" panose="020B0604020202020204" pitchFamily="34" charset="0"/>
                <a:ea typeface="Calibri" panose="020F0502020204030204" pitchFamily="34" charset="0"/>
                <a:cs typeface="Times New Roman" panose="02020603050405020304" pitchFamily="18" charset="0"/>
              </a:rPr>
              <a:t>a member of the LIVE UNITED 365 Small Business Circle. </a:t>
            </a:r>
            <a:br>
              <a:rPr lang="en-US" sz="1300" b="1" dirty="0">
                <a:effectLst/>
                <a:latin typeface="Arial" panose="020B0604020202020204" pitchFamily="34" charset="0"/>
                <a:ea typeface="Calibri" panose="020F0502020204030204" pitchFamily="34" charset="0"/>
                <a:cs typeface="Times New Roman" panose="02020603050405020304" pitchFamily="18" charset="0"/>
              </a:rPr>
            </a:br>
            <a:r>
              <a:rPr lang="en-US" sz="1300" b="1" dirty="0">
                <a:effectLst/>
                <a:latin typeface="Arial" panose="020B0604020202020204" pitchFamily="34" charset="0"/>
                <a:ea typeface="Calibri" panose="020F0502020204030204" pitchFamily="34" charset="0"/>
                <a:cs typeface="Times New Roman" panose="02020603050405020304" pitchFamily="18" charset="0"/>
              </a:rPr>
              <a:t>United Way of Gloucester County (UWGC) has created an </a:t>
            </a:r>
            <a:br>
              <a:rPr lang="en-US" sz="1300" b="1" dirty="0">
                <a:effectLst/>
                <a:latin typeface="Arial" panose="020B0604020202020204" pitchFamily="34" charset="0"/>
                <a:ea typeface="Calibri" panose="020F0502020204030204" pitchFamily="34" charset="0"/>
                <a:cs typeface="Times New Roman" panose="02020603050405020304" pitchFamily="18" charset="0"/>
              </a:rPr>
            </a:br>
            <a:r>
              <a:rPr lang="en-US" sz="1300" b="1" dirty="0">
                <a:effectLst/>
                <a:latin typeface="Arial" panose="020B0604020202020204" pitchFamily="34" charset="0"/>
                <a:ea typeface="Calibri" panose="020F0502020204030204" pitchFamily="34" charset="0"/>
                <a:cs typeface="Times New Roman" panose="02020603050405020304" pitchFamily="18" charset="0"/>
              </a:rPr>
              <a:t>easy, affordable, and effective way for companies with </a:t>
            </a:r>
            <a:br>
              <a:rPr lang="en-US" sz="1300" b="1" dirty="0">
                <a:effectLst/>
                <a:latin typeface="Arial" panose="020B0604020202020204" pitchFamily="34" charset="0"/>
                <a:ea typeface="Calibri" panose="020F0502020204030204" pitchFamily="34" charset="0"/>
                <a:cs typeface="Times New Roman" panose="02020603050405020304" pitchFamily="18" charset="0"/>
              </a:rPr>
            </a:br>
            <a:r>
              <a:rPr lang="en-US" sz="1300" b="1" dirty="0">
                <a:effectLst/>
                <a:latin typeface="Arial" panose="020B0604020202020204" pitchFamily="34" charset="0"/>
                <a:ea typeface="Calibri" panose="020F0502020204030204" pitchFamily="34" charset="0"/>
                <a:cs typeface="Times New Roman" panose="02020603050405020304" pitchFamily="18" charset="0"/>
              </a:rPr>
              <a:t>fewer than 35 employees to give back to their community. </a:t>
            </a:r>
            <a:br>
              <a:rPr lang="en-US" sz="1300" b="1" dirty="0">
                <a:effectLst/>
                <a:latin typeface="Arial" panose="020B0604020202020204" pitchFamily="34" charset="0"/>
                <a:ea typeface="Calibri" panose="020F0502020204030204" pitchFamily="34" charset="0"/>
                <a:cs typeface="Times New Roman" panose="02020603050405020304" pitchFamily="18" charset="0"/>
              </a:rPr>
            </a:br>
            <a:r>
              <a:rPr lang="en-US" sz="1300" b="1" dirty="0">
                <a:effectLst/>
                <a:latin typeface="Arial" panose="020B0604020202020204" pitchFamily="34" charset="0"/>
                <a:ea typeface="Calibri" panose="020F0502020204030204" pitchFamily="34" charset="0"/>
                <a:cs typeface="Times New Roman" panose="02020603050405020304" pitchFamily="18" charset="0"/>
              </a:rPr>
              <a:t>Being a 365 Small Business Circle member aligns your </a:t>
            </a:r>
            <a:br>
              <a:rPr lang="en-US" sz="1300" b="1" dirty="0">
                <a:effectLst/>
                <a:latin typeface="Arial" panose="020B0604020202020204" pitchFamily="34" charset="0"/>
                <a:ea typeface="Calibri" panose="020F0502020204030204" pitchFamily="34" charset="0"/>
                <a:cs typeface="Times New Roman" panose="02020603050405020304" pitchFamily="18" charset="0"/>
              </a:rPr>
            </a:br>
            <a:r>
              <a:rPr lang="en-US" sz="1300" b="1" dirty="0">
                <a:effectLst/>
                <a:latin typeface="Arial" panose="020B0604020202020204" pitchFamily="34" charset="0"/>
                <a:ea typeface="Calibri" panose="020F0502020204030204" pitchFamily="34" charset="0"/>
                <a:cs typeface="Times New Roman" panose="02020603050405020304" pitchFamily="18" charset="0"/>
              </a:rPr>
              <a:t>business with the strong LIVE UNITED brand, recognized </a:t>
            </a:r>
            <a:br>
              <a:rPr lang="en-US" sz="1300" b="1" dirty="0">
                <a:effectLst/>
                <a:latin typeface="Arial" panose="020B0604020202020204" pitchFamily="34" charset="0"/>
                <a:ea typeface="Calibri" panose="020F0502020204030204" pitchFamily="34" charset="0"/>
                <a:cs typeface="Times New Roman" panose="02020603050405020304" pitchFamily="18" charset="0"/>
              </a:rPr>
            </a:br>
            <a:r>
              <a:rPr lang="en-US" sz="1300" b="1" dirty="0">
                <a:effectLst/>
                <a:latin typeface="Arial" panose="020B0604020202020204" pitchFamily="34" charset="0"/>
                <a:ea typeface="Calibri" panose="020F0502020204030204" pitchFamily="34" charset="0"/>
                <a:cs typeface="Times New Roman" panose="02020603050405020304" pitchFamily="18" charset="0"/>
              </a:rPr>
              <a:t>as one of the Top 10 most recognizable nonprofit brands </a:t>
            </a:r>
            <a:br>
              <a:rPr lang="en-US" sz="1300" b="1" dirty="0">
                <a:effectLst/>
                <a:latin typeface="Arial" panose="020B0604020202020204" pitchFamily="34" charset="0"/>
                <a:ea typeface="Calibri" panose="020F0502020204030204" pitchFamily="34" charset="0"/>
                <a:cs typeface="Times New Roman" panose="02020603050405020304" pitchFamily="18" charset="0"/>
              </a:rPr>
            </a:br>
            <a:r>
              <a:rPr lang="en-US" sz="1300" b="1" dirty="0">
                <a:effectLst/>
                <a:latin typeface="Arial" panose="020B0604020202020204" pitchFamily="34" charset="0"/>
                <a:ea typeface="Calibri" panose="020F0502020204030204" pitchFamily="34" charset="0"/>
                <a:cs typeface="Times New Roman" panose="02020603050405020304" pitchFamily="18" charset="0"/>
              </a:rPr>
              <a:t>in the world. You will receive an exclusive LIVE UNITED </a:t>
            </a:r>
            <a:br>
              <a:rPr lang="en-US" sz="1300" b="1" dirty="0">
                <a:effectLst/>
                <a:latin typeface="Arial" panose="020B0604020202020204" pitchFamily="34" charset="0"/>
                <a:ea typeface="Calibri" panose="020F0502020204030204" pitchFamily="34" charset="0"/>
                <a:cs typeface="Times New Roman" panose="02020603050405020304" pitchFamily="18" charset="0"/>
              </a:rPr>
            </a:br>
            <a:r>
              <a:rPr lang="en-US" sz="1300" b="1" dirty="0">
                <a:effectLst/>
                <a:latin typeface="Arial" panose="020B0604020202020204" pitchFamily="34" charset="0"/>
                <a:ea typeface="Calibri" panose="020F0502020204030204" pitchFamily="34" charset="0"/>
                <a:cs typeface="Times New Roman" panose="02020603050405020304" pitchFamily="18" charset="0"/>
              </a:rPr>
              <a:t>365 Small Business Circle decal to display and show your </a:t>
            </a:r>
            <a:br>
              <a:rPr lang="en-US" sz="1300" b="1" dirty="0">
                <a:effectLst/>
                <a:latin typeface="Arial" panose="020B0604020202020204" pitchFamily="34" charset="0"/>
                <a:ea typeface="Calibri" panose="020F0502020204030204" pitchFamily="34" charset="0"/>
                <a:cs typeface="Times New Roman" panose="02020603050405020304" pitchFamily="18" charset="0"/>
              </a:rPr>
            </a:br>
            <a:r>
              <a:rPr lang="en-US" sz="1300" b="1" dirty="0">
                <a:effectLst/>
                <a:latin typeface="Arial" panose="020B0604020202020204" pitchFamily="34" charset="0"/>
                <a:ea typeface="Calibri" panose="020F0502020204030204" pitchFamily="34" charset="0"/>
                <a:cs typeface="Times New Roman" panose="02020603050405020304" pitchFamily="18" charset="0"/>
              </a:rPr>
              <a:t>customers your commitment to the community, plus you’ll </a:t>
            </a:r>
            <a:br>
              <a:rPr lang="en-US" sz="1300" b="1" dirty="0">
                <a:effectLst/>
                <a:latin typeface="Arial" panose="020B0604020202020204" pitchFamily="34" charset="0"/>
                <a:ea typeface="Calibri" panose="020F0502020204030204" pitchFamily="34" charset="0"/>
                <a:cs typeface="Times New Roman" panose="02020603050405020304" pitchFamily="18" charset="0"/>
              </a:rPr>
            </a:br>
            <a:r>
              <a:rPr lang="en-US" sz="1300" b="1" dirty="0">
                <a:effectLst/>
                <a:latin typeface="Arial" panose="020B0604020202020204" pitchFamily="34" charset="0"/>
                <a:ea typeface="Calibri" panose="020F0502020204030204" pitchFamily="34" charset="0"/>
                <a:cs typeface="Times New Roman" panose="02020603050405020304" pitchFamily="18" charset="0"/>
              </a:rPr>
              <a:t>receive many other member benefits.</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374630" y="3595933"/>
            <a:ext cx="2822076" cy="3385891"/>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Arial" panose="020B0604020202020204" pitchFamily="34" charset="0"/>
                <a:ea typeface="Calibri" panose="020F0502020204030204" pitchFamily="34" charset="0"/>
                <a:cs typeface="Arial" panose="020B0604020202020204" pitchFamily="34" charset="0"/>
              </a:rPr>
              <a:t>A.M. Botte Mechanical – Plumbing,</a:t>
            </a:r>
            <a:br>
              <a:rPr lang="en-US" sz="1100" b="1" dirty="0">
                <a:effectLst/>
                <a:latin typeface="Arial" panose="020B0604020202020204" pitchFamily="34" charset="0"/>
                <a:ea typeface="Calibri" panose="020F0502020204030204" pitchFamily="34" charset="0"/>
                <a:cs typeface="Arial" panose="020B0604020202020204" pitchFamily="34" charset="0"/>
              </a:rPr>
            </a:br>
            <a:r>
              <a:rPr lang="en-US" sz="1100" b="1" dirty="0">
                <a:effectLst/>
                <a:latin typeface="Arial" panose="020B0604020202020204" pitchFamily="34" charset="0"/>
                <a:ea typeface="Calibri" panose="020F0502020204030204" pitchFamily="34" charset="0"/>
                <a:cs typeface="Arial" panose="020B0604020202020204" pitchFamily="34" charset="0"/>
              </a:rPr>
              <a:t>         Heating &amp; Cooling</a:t>
            </a:r>
            <a:br>
              <a:rPr lang="en-US" sz="1100" b="1" dirty="0">
                <a:effectLst/>
                <a:latin typeface="Arial" panose="020B0604020202020204" pitchFamily="34" charset="0"/>
                <a:ea typeface="Calibri" panose="020F0502020204030204" pitchFamily="34" charset="0"/>
                <a:cs typeface="Arial" panose="020B0604020202020204" pitchFamily="34" charset="0"/>
              </a:rPr>
            </a:br>
            <a:r>
              <a:rPr lang="en-US" sz="1100" b="1" dirty="0">
                <a:effectLst/>
                <a:latin typeface="Arial" panose="020B0604020202020204" pitchFamily="34" charset="0"/>
                <a:ea typeface="Calibri" panose="020F0502020204030204" pitchFamily="34" charset="0"/>
                <a:cs typeface="Arial" panose="020B0604020202020204" pitchFamily="34" charset="0"/>
              </a:rPr>
              <a:t>The Bank of Princeton</a:t>
            </a:r>
            <a:br>
              <a:rPr lang="en-US" sz="1100" b="1" dirty="0">
                <a:effectLst/>
                <a:latin typeface="Arial" panose="020B0604020202020204" pitchFamily="34" charset="0"/>
                <a:ea typeface="Calibri" panose="020F0502020204030204" pitchFamily="34" charset="0"/>
                <a:cs typeface="Arial" panose="020B0604020202020204" pitchFamily="34" charset="0"/>
              </a:rPr>
            </a:br>
            <a:r>
              <a:rPr lang="en-US" sz="1100" b="1" dirty="0">
                <a:latin typeface="Arial" panose="020B0604020202020204" pitchFamily="34" charset="0"/>
                <a:ea typeface="Calibri" panose="020F0502020204030204" pitchFamily="34" charset="0"/>
                <a:cs typeface="Arial" panose="020B0604020202020204" pitchFamily="34" charset="0"/>
              </a:rPr>
              <a:t>Bellia Print &amp; Design</a:t>
            </a:r>
            <a:br>
              <a:rPr lang="en-US" sz="1100" b="1" dirty="0">
                <a:latin typeface="Arial" panose="020B0604020202020204" pitchFamily="34" charset="0"/>
                <a:ea typeface="Calibri" panose="020F0502020204030204" pitchFamily="34" charset="0"/>
                <a:cs typeface="Arial" panose="020B0604020202020204" pitchFamily="34" charset="0"/>
              </a:rPr>
            </a:br>
            <a:r>
              <a:rPr lang="en-US" sz="1100" b="1" dirty="0">
                <a:latin typeface="Arial" panose="020B0604020202020204" pitchFamily="34" charset="0"/>
                <a:ea typeface="Calibri" panose="020F0502020204030204" pitchFamily="34" charset="0"/>
                <a:cs typeface="Arial" panose="020B0604020202020204" pitchFamily="34" charset="0"/>
              </a:rPr>
              <a:t>Best Buds, LLC</a:t>
            </a:r>
            <a:br>
              <a:rPr lang="en-US" sz="1100" b="1" dirty="0">
                <a:latin typeface="Arial" panose="020B0604020202020204" pitchFamily="34" charset="0"/>
                <a:ea typeface="Calibri" panose="020F0502020204030204" pitchFamily="34" charset="0"/>
                <a:cs typeface="Arial" panose="020B0604020202020204" pitchFamily="34" charset="0"/>
              </a:rPr>
            </a:br>
            <a:r>
              <a:rPr lang="en-US" sz="1100" b="1" dirty="0" err="1">
                <a:latin typeface="Arial" panose="020B0604020202020204" pitchFamily="34" charset="0"/>
                <a:ea typeface="Calibri" panose="020F0502020204030204" pitchFamily="34" charset="0"/>
                <a:cs typeface="Arial" panose="020B0604020202020204" pitchFamily="34" charset="0"/>
              </a:rPr>
              <a:t>BonBon</a:t>
            </a:r>
            <a:r>
              <a:rPr lang="en-US" sz="1100" b="1" dirty="0">
                <a:latin typeface="Arial" panose="020B0604020202020204" pitchFamily="34" charset="0"/>
                <a:ea typeface="Calibri" panose="020F0502020204030204" pitchFamily="34" charset="0"/>
                <a:cs typeface="Arial" panose="020B0604020202020204" pitchFamily="34" charset="0"/>
              </a:rPr>
              <a:t> Parties &amp; Events</a:t>
            </a:r>
            <a:br>
              <a:rPr lang="en-US" sz="1100" b="1" dirty="0">
                <a:latin typeface="Arial" panose="020B0604020202020204" pitchFamily="34" charset="0"/>
                <a:ea typeface="Calibri" panose="020F0502020204030204" pitchFamily="34" charset="0"/>
                <a:cs typeface="Arial" panose="020B0604020202020204" pitchFamily="34" charset="0"/>
              </a:rPr>
            </a:br>
            <a:r>
              <a:rPr lang="en-US" sz="1100" b="1" dirty="0">
                <a:latin typeface="Arial" panose="020B0604020202020204" pitchFamily="34" charset="0"/>
                <a:ea typeface="Calibri" panose="020F0502020204030204" pitchFamily="34" charset="0"/>
                <a:cs typeface="Arial" panose="020B0604020202020204" pitchFamily="34" charset="0"/>
              </a:rPr>
              <a:t>Botto’s Italian Line Restaurant</a:t>
            </a:r>
            <a:br>
              <a:rPr lang="en-US" sz="1100" b="1" dirty="0">
                <a:latin typeface="Arial" panose="020B0604020202020204" pitchFamily="34" charset="0"/>
                <a:ea typeface="Calibri" panose="020F0502020204030204" pitchFamily="34" charset="0"/>
                <a:cs typeface="Arial" panose="020B0604020202020204" pitchFamily="34" charset="0"/>
              </a:rPr>
            </a:br>
            <a:r>
              <a:rPr lang="en-US" sz="1100" b="1" dirty="0">
                <a:latin typeface="Arial" panose="020B0604020202020204" pitchFamily="34" charset="0"/>
                <a:ea typeface="Calibri" panose="020F0502020204030204" pitchFamily="34" charset="0"/>
                <a:cs typeface="Arial" panose="020B0604020202020204" pitchFamily="34" charset="0"/>
              </a:rPr>
              <a:t>Broad &amp; Maple, LLC</a:t>
            </a:r>
            <a:br>
              <a:rPr lang="en-US" sz="1100" b="1" dirty="0">
                <a:latin typeface="Arial" panose="020B0604020202020204" pitchFamily="34" charset="0"/>
                <a:ea typeface="Calibri" panose="020F0502020204030204" pitchFamily="34" charset="0"/>
                <a:cs typeface="Arial" panose="020B0604020202020204" pitchFamily="34" charset="0"/>
              </a:rPr>
            </a:br>
            <a:r>
              <a:rPr lang="en-US" sz="1100" b="1" dirty="0" err="1">
                <a:latin typeface="Arial" panose="020B0604020202020204" pitchFamily="34" charset="0"/>
                <a:ea typeface="Calibri" panose="020F0502020204030204" pitchFamily="34" charset="0"/>
                <a:cs typeface="Arial" panose="020B0604020202020204" pitchFamily="34" charset="0"/>
              </a:rPr>
              <a:t>Cepha</a:t>
            </a:r>
            <a:r>
              <a:rPr lang="en-US" sz="1100" b="1" dirty="0">
                <a:latin typeface="Arial" panose="020B0604020202020204" pitchFamily="34" charset="0"/>
                <a:ea typeface="Calibri" panose="020F0502020204030204" pitchFamily="34" charset="0"/>
                <a:cs typeface="Arial" panose="020B0604020202020204" pitchFamily="34" charset="0"/>
              </a:rPr>
              <a:t> Management</a:t>
            </a:r>
            <a:br>
              <a:rPr lang="en-US" sz="1100" b="1" dirty="0">
                <a:latin typeface="Arial" panose="020B0604020202020204" pitchFamily="34" charset="0"/>
                <a:ea typeface="Calibri" panose="020F0502020204030204" pitchFamily="34" charset="0"/>
                <a:cs typeface="Arial" panose="020B0604020202020204" pitchFamily="34" charset="0"/>
              </a:rPr>
            </a:br>
            <a:r>
              <a:rPr lang="en-US" sz="1100" b="1" dirty="0">
                <a:latin typeface="Arial" panose="020B0604020202020204" pitchFamily="34" charset="0"/>
                <a:ea typeface="Calibri" panose="020F0502020204030204" pitchFamily="34" charset="0"/>
                <a:cs typeface="Arial" panose="020B0604020202020204" pitchFamily="34" charset="0"/>
              </a:rPr>
              <a:t>Ciaccia, CPA</a:t>
            </a:r>
            <a:br>
              <a:rPr lang="en-US" sz="1100" b="1" dirty="0">
                <a:latin typeface="Arial" panose="020B0604020202020204" pitchFamily="34" charset="0"/>
                <a:ea typeface="Calibri" panose="020F0502020204030204" pitchFamily="34" charset="0"/>
                <a:cs typeface="Arial" panose="020B0604020202020204" pitchFamily="34" charset="0"/>
              </a:rPr>
            </a:br>
            <a:r>
              <a:rPr lang="en-US" sz="1100" b="1" dirty="0">
                <a:latin typeface="Arial" panose="020B0604020202020204" pitchFamily="34" charset="0"/>
                <a:ea typeface="Calibri" panose="020F0502020204030204" pitchFamily="34" charset="0"/>
                <a:cs typeface="Arial" panose="020B0604020202020204" pitchFamily="34" charset="0"/>
              </a:rPr>
              <a:t>Clear Path By Cindy</a:t>
            </a:r>
            <a:br>
              <a:rPr lang="en-US" sz="1100" b="1" dirty="0">
                <a:latin typeface="Arial" panose="020B0604020202020204" pitchFamily="34" charset="0"/>
                <a:ea typeface="Calibri" panose="020F0502020204030204" pitchFamily="34" charset="0"/>
                <a:cs typeface="Arial" panose="020B0604020202020204" pitchFamily="34" charset="0"/>
              </a:rPr>
            </a:br>
            <a:r>
              <a:rPr lang="en-US" sz="1100" b="1" dirty="0">
                <a:latin typeface="Arial" panose="020B0604020202020204" pitchFamily="34" charset="0"/>
                <a:ea typeface="Calibri" panose="020F0502020204030204" pitchFamily="34" charset="0"/>
                <a:cs typeface="Arial" panose="020B0604020202020204" pitchFamily="34" charset="0"/>
              </a:rPr>
              <a:t>Columbia Bank</a:t>
            </a:r>
            <a:br>
              <a:rPr lang="en-US" sz="1100" b="1" dirty="0">
                <a:latin typeface="Arial" panose="020B0604020202020204" pitchFamily="34" charset="0"/>
                <a:ea typeface="Calibri" panose="020F0502020204030204" pitchFamily="34" charset="0"/>
                <a:cs typeface="Arial" panose="020B0604020202020204" pitchFamily="34" charset="0"/>
              </a:rPr>
            </a:br>
            <a:r>
              <a:rPr lang="en-US" sz="1100" b="1" dirty="0">
                <a:latin typeface="Arial" panose="020B0604020202020204" pitchFamily="34" charset="0"/>
                <a:ea typeface="Calibri" panose="020F0502020204030204" pitchFamily="34" charset="0"/>
                <a:cs typeface="Arial" panose="020B0604020202020204" pitchFamily="34" charset="0"/>
              </a:rPr>
              <a:t>Connolly Family </a:t>
            </a:r>
            <a:r>
              <a:rPr lang="en-US" sz="1100" b="1" dirty="0" err="1">
                <a:latin typeface="Arial" panose="020B0604020202020204" pitchFamily="34" charset="0"/>
                <a:ea typeface="Calibri" panose="020F0502020204030204" pitchFamily="34" charset="0"/>
                <a:cs typeface="Arial" panose="020B0604020202020204" pitchFamily="34" charset="0"/>
              </a:rPr>
              <a:t>Dentisty</a:t>
            </a:r>
            <a:br>
              <a:rPr lang="en-US" sz="1100" b="1" dirty="0">
                <a:latin typeface="Arial" panose="020B0604020202020204" pitchFamily="34" charset="0"/>
                <a:ea typeface="Calibri" panose="020F0502020204030204" pitchFamily="34" charset="0"/>
                <a:cs typeface="Arial" panose="020B0604020202020204" pitchFamily="34" charset="0"/>
              </a:rPr>
            </a:br>
            <a:r>
              <a:rPr lang="en-US" sz="1100" b="1" dirty="0">
                <a:latin typeface="Arial" panose="020B0604020202020204" pitchFamily="34" charset="0"/>
                <a:ea typeface="Calibri" panose="020F0502020204030204" pitchFamily="34" charset="0"/>
                <a:cs typeface="Arial" panose="020B0604020202020204" pitchFamily="34" charset="0"/>
              </a:rPr>
              <a:t>DDS Services, LLC</a:t>
            </a:r>
            <a:br>
              <a:rPr lang="en-US" sz="1100" b="1" dirty="0">
                <a:latin typeface="Arial" panose="020B0604020202020204" pitchFamily="34" charset="0"/>
                <a:ea typeface="Calibri" panose="020F0502020204030204" pitchFamily="34" charset="0"/>
                <a:cs typeface="Arial" panose="020B0604020202020204" pitchFamily="34" charset="0"/>
              </a:rPr>
            </a:br>
            <a:r>
              <a:rPr lang="en-US" sz="1100" b="1" dirty="0">
                <a:latin typeface="Arial" panose="020B0604020202020204" pitchFamily="34" charset="0"/>
                <a:ea typeface="Calibri" panose="020F0502020204030204" pitchFamily="34" charset="0"/>
                <a:cs typeface="Arial" panose="020B0604020202020204" pitchFamily="34" charset="0"/>
              </a:rPr>
              <a:t>Edward Jones</a:t>
            </a:r>
            <a:br>
              <a:rPr lang="en-US" sz="1100" b="1" dirty="0">
                <a:latin typeface="Arial" panose="020B0604020202020204" pitchFamily="34" charset="0"/>
                <a:ea typeface="Calibri" panose="020F0502020204030204" pitchFamily="34" charset="0"/>
                <a:cs typeface="Arial" panose="020B0604020202020204" pitchFamily="34" charset="0"/>
              </a:rPr>
            </a:br>
            <a:br>
              <a:rPr lang="en-US" sz="1100" b="1" dirty="0">
                <a:latin typeface="Arial" panose="020B0604020202020204" pitchFamily="34" charset="0"/>
                <a:ea typeface="Calibri" panose="020F0502020204030204" pitchFamily="34" charset="0"/>
                <a:cs typeface="Arial" panose="020B0604020202020204" pitchFamily="34" charset="0"/>
              </a:rPr>
            </a:br>
            <a:br>
              <a:rPr lang="en-US" sz="1100" b="1" dirty="0">
                <a:latin typeface="Arial" panose="020B0604020202020204" pitchFamily="34" charset="0"/>
                <a:ea typeface="Calibri" panose="020F0502020204030204" pitchFamily="34" charset="0"/>
                <a:cs typeface="Arial" panose="020B0604020202020204" pitchFamily="34" charset="0"/>
              </a:rPr>
            </a:br>
            <a:endParaRPr lang="en-US" sz="1100" b="1" dirty="0">
              <a:effectLst/>
              <a:latin typeface="Arial" panose="020B0604020202020204" pitchFamily="34" charset="0"/>
              <a:ea typeface="Calibri" panose="020F0502020204030204" pitchFamily="34" charset="0"/>
              <a:cs typeface="Arial" panose="020B0604020202020204" pitchFamily="34" charset="0"/>
            </a:endParaRPr>
          </a:p>
        </p:txBody>
      </p:sp>
      <p:sp>
        <p:nvSpPr>
          <p:cNvPr id="16" name="Text Box 2"/>
          <p:cNvSpPr txBox="1">
            <a:spLocks noChangeArrowheads="1"/>
          </p:cNvSpPr>
          <p:nvPr/>
        </p:nvSpPr>
        <p:spPr bwMode="auto">
          <a:xfrm>
            <a:off x="1190445" y="3554954"/>
            <a:ext cx="6167887" cy="348800"/>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400" b="1" u="sng" dirty="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Current Members of the UWGC 365 Small Business Circle</a:t>
            </a:r>
            <a:endParaRPr lang="en-US" sz="1400" u="sng"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 Box 2"/>
          <p:cNvSpPr txBox="1">
            <a:spLocks noChangeArrowheads="1"/>
          </p:cNvSpPr>
          <p:nvPr/>
        </p:nvSpPr>
        <p:spPr bwMode="auto">
          <a:xfrm>
            <a:off x="5712259" y="3932060"/>
            <a:ext cx="2822076" cy="2732795"/>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US" sz="1100" b="1" dirty="0" err="1">
                <a:effectLst/>
                <a:latin typeface="Aptos" panose="020B0004020202020204" pitchFamily="34" charset="0"/>
                <a:ea typeface="Calibri" panose="020F0502020204030204" pitchFamily="34" charset="0"/>
                <a:cs typeface="Times New Roman" panose="02020603050405020304" pitchFamily="18" charset="0"/>
              </a:rPr>
              <a:t>Sweetsboro</a:t>
            </a:r>
            <a:r>
              <a:rPr lang="en-US" sz="1100" b="1" dirty="0">
                <a:effectLst/>
                <a:latin typeface="Aptos" panose="020B0004020202020204" pitchFamily="34" charset="0"/>
                <a:ea typeface="Calibri" panose="020F0502020204030204" pitchFamily="34" charset="0"/>
                <a:cs typeface="Times New Roman" panose="02020603050405020304" pitchFamily="18" charset="0"/>
              </a:rPr>
              <a:t> Pastry Shoppe</a:t>
            </a:r>
            <a:br>
              <a:rPr lang="en-US" sz="1100" b="1" dirty="0">
                <a:effectLst/>
                <a:latin typeface="Aptos" panose="020B0004020202020204" pitchFamily="34" charset="0"/>
                <a:ea typeface="Calibri" panose="020F0502020204030204" pitchFamily="34" charset="0"/>
                <a:cs typeface="Times New Roman" panose="02020603050405020304" pitchFamily="18" charset="0"/>
              </a:rPr>
            </a:br>
            <a:r>
              <a:rPr lang="en-US" sz="1100" b="1" dirty="0">
                <a:effectLst/>
                <a:latin typeface="Aptos" panose="020B0004020202020204" pitchFamily="34" charset="0"/>
                <a:ea typeface="Calibri" panose="020F0502020204030204" pitchFamily="34" charset="0"/>
                <a:cs typeface="Times New Roman" panose="02020603050405020304" pitchFamily="18" charset="0"/>
              </a:rPr>
              <a:t>TD Bank</a:t>
            </a:r>
            <a:br>
              <a:rPr lang="en-US" sz="1100" b="1" dirty="0">
                <a:effectLst/>
                <a:latin typeface="Aptos" panose="020B0004020202020204" pitchFamily="34" charset="0"/>
                <a:ea typeface="Calibri" panose="020F0502020204030204" pitchFamily="34" charset="0"/>
                <a:cs typeface="Times New Roman" panose="02020603050405020304" pitchFamily="18" charset="0"/>
              </a:rPr>
            </a:br>
            <a:r>
              <a:rPr lang="en-US" sz="1100" b="1" dirty="0" err="1">
                <a:effectLst/>
                <a:latin typeface="Aptos" panose="020B0004020202020204" pitchFamily="34" charset="0"/>
                <a:ea typeface="Calibri" panose="020F0502020204030204" pitchFamily="34" charset="0"/>
                <a:cs typeface="Times New Roman" panose="02020603050405020304" pitchFamily="18" charset="0"/>
              </a:rPr>
              <a:t>Telecorp</a:t>
            </a:r>
            <a:r>
              <a:rPr lang="en-US" sz="1100" b="1" dirty="0">
                <a:effectLst/>
                <a:latin typeface="Aptos" panose="020B0004020202020204" pitchFamily="34" charset="0"/>
                <a:ea typeface="Calibri" panose="020F0502020204030204" pitchFamily="34" charset="0"/>
                <a:cs typeface="Times New Roman" panose="02020603050405020304" pitchFamily="18" charset="0"/>
              </a:rPr>
              <a:t>, Inc.</a:t>
            </a:r>
            <a:br>
              <a:rPr lang="en-US" sz="1100" b="1" dirty="0">
                <a:latin typeface="Aptos" panose="020B0004020202020204" pitchFamily="34" charset="0"/>
                <a:ea typeface="Calibri" panose="020F0502020204030204" pitchFamily="34" charset="0"/>
                <a:cs typeface="Times New Roman" panose="02020603050405020304" pitchFamily="18" charset="0"/>
              </a:rPr>
            </a:br>
            <a:r>
              <a:rPr lang="en-US" sz="1100" b="1" dirty="0">
                <a:latin typeface="Aptos" panose="020B0004020202020204" pitchFamily="34" charset="0"/>
                <a:ea typeface="Calibri" panose="020F0502020204030204" pitchFamily="34" charset="0"/>
                <a:cs typeface="Times New Roman" panose="02020603050405020304" pitchFamily="18" charset="0"/>
              </a:rPr>
              <a:t>Tim Skabo State </a:t>
            </a:r>
            <a:r>
              <a:rPr lang="en-US" sz="1100" b="1" dirty="0" err="1">
                <a:latin typeface="Aptos" panose="020B0004020202020204" pitchFamily="34" charset="0"/>
                <a:ea typeface="Calibri" panose="020F0502020204030204" pitchFamily="34" charset="0"/>
                <a:cs typeface="Times New Roman" panose="02020603050405020304" pitchFamily="18" charset="0"/>
              </a:rPr>
              <a:t>Farmy</a:t>
            </a:r>
            <a:r>
              <a:rPr lang="en-US" sz="1100" b="1" dirty="0">
                <a:latin typeface="Aptos" panose="020B0004020202020204" pitchFamily="34" charset="0"/>
                <a:ea typeface="Calibri" panose="020F0502020204030204" pitchFamily="34" charset="0"/>
                <a:cs typeface="Times New Roman" panose="02020603050405020304" pitchFamily="18" charset="0"/>
              </a:rPr>
              <a:t> Agency</a:t>
            </a:r>
            <a:br>
              <a:rPr lang="en-US" sz="1100" b="1" dirty="0">
                <a:latin typeface="Aptos" panose="020B0004020202020204" pitchFamily="34" charset="0"/>
                <a:ea typeface="Calibri" panose="020F0502020204030204" pitchFamily="34" charset="0"/>
                <a:cs typeface="Times New Roman" panose="02020603050405020304" pitchFamily="18" charset="0"/>
              </a:rPr>
            </a:br>
            <a:r>
              <a:rPr lang="en-US" sz="1100" b="1" dirty="0">
                <a:latin typeface="Aptos" panose="020B0004020202020204" pitchFamily="34" charset="0"/>
                <a:ea typeface="Calibri" panose="020F0502020204030204" pitchFamily="34" charset="0"/>
                <a:cs typeface="Times New Roman" panose="02020603050405020304" pitchFamily="18" charset="0"/>
              </a:rPr>
              <a:t>Tummy Tee, LLC</a:t>
            </a:r>
            <a:br>
              <a:rPr lang="en-US" sz="1100" b="1" dirty="0">
                <a:latin typeface="Aptos" panose="020B0004020202020204" pitchFamily="34" charset="0"/>
                <a:ea typeface="Calibri" panose="020F0502020204030204" pitchFamily="34" charset="0"/>
                <a:cs typeface="Times New Roman" panose="02020603050405020304" pitchFamily="18" charset="0"/>
              </a:rPr>
            </a:br>
            <a:r>
              <a:rPr lang="en-US" sz="1100" b="1" dirty="0">
                <a:latin typeface="Aptos" panose="020B0004020202020204" pitchFamily="34" charset="0"/>
                <a:ea typeface="Calibri" panose="020F0502020204030204" pitchFamily="34" charset="0"/>
                <a:cs typeface="Times New Roman" panose="02020603050405020304" pitchFamily="18" charset="0"/>
              </a:rPr>
              <a:t>U.S. Electrical Services</a:t>
            </a:r>
            <a:br>
              <a:rPr lang="en-US" sz="1100" b="1" dirty="0">
                <a:latin typeface="Aptos" panose="020B0004020202020204" pitchFamily="34" charset="0"/>
                <a:ea typeface="Calibri" panose="020F0502020204030204" pitchFamily="34" charset="0"/>
                <a:cs typeface="Times New Roman" panose="02020603050405020304" pitchFamily="18" charset="0"/>
              </a:rPr>
            </a:br>
            <a:r>
              <a:rPr lang="en-US" sz="1100" b="1" dirty="0" err="1">
                <a:latin typeface="Aptos" panose="020B0004020202020204" pitchFamily="34" charset="0"/>
                <a:ea typeface="Calibri" panose="020F0502020204030204" pitchFamily="34" charset="0"/>
                <a:cs typeface="Times New Roman" panose="02020603050405020304" pitchFamily="18" charset="0"/>
              </a:rPr>
              <a:t>VisionLine</a:t>
            </a:r>
            <a:r>
              <a:rPr lang="en-US" sz="1100" b="1" dirty="0">
                <a:latin typeface="Aptos" panose="020B0004020202020204" pitchFamily="34" charset="0"/>
                <a:ea typeface="Calibri" panose="020F0502020204030204" pitchFamily="34" charset="0"/>
                <a:cs typeface="Times New Roman" panose="02020603050405020304" pitchFamily="18" charset="0"/>
              </a:rPr>
              <a:t> Media</a:t>
            </a:r>
            <a:br>
              <a:rPr lang="en-US" sz="1100" b="1" dirty="0">
                <a:latin typeface="Aptos" panose="020B0004020202020204" pitchFamily="34" charset="0"/>
                <a:ea typeface="Calibri" panose="020F0502020204030204" pitchFamily="34" charset="0"/>
                <a:cs typeface="Times New Roman" panose="02020603050405020304" pitchFamily="18" charset="0"/>
              </a:rPr>
            </a:br>
            <a:r>
              <a:rPr lang="en-US" sz="1100" b="1" dirty="0">
                <a:latin typeface="Aptos" panose="020B0004020202020204" pitchFamily="34" charset="0"/>
                <a:ea typeface="Calibri" panose="020F0502020204030204" pitchFamily="34" charset="0"/>
                <a:cs typeface="Times New Roman" panose="02020603050405020304" pitchFamily="18" charset="0"/>
              </a:rPr>
              <a:t>VMX Technologies, LLC</a:t>
            </a:r>
            <a:br>
              <a:rPr lang="en-US" sz="1100" b="1" dirty="0">
                <a:latin typeface="Aptos" panose="020B0004020202020204" pitchFamily="34" charset="0"/>
                <a:ea typeface="Calibri" panose="020F0502020204030204" pitchFamily="34" charset="0"/>
                <a:cs typeface="Times New Roman" panose="02020603050405020304" pitchFamily="18" charset="0"/>
              </a:rPr>
            </a:br>
            <a:r>
              <a:rPr lang="en-US" sz="1100" b="1" dirty="0">
                <a:latin typeface="Aptos" panose="020B0004020202020204" pitchFamily="34" charset="0"/>
                <a:ea typeface="Calibri" panose="020F0502020204030204" pitchFamily="34" charset="0"/>
                <a:cs typeface="Times New Roman" panose="02020603050405020304" pitchFamily="18" charset="0"/>
              </a:rPr>
              <a:t>Ward, Shindle &amp; Hall, Attorneys at Law</a:t>
            </a:r>
            <a:br>
              <a:rPr lang="en-US" sz="1100" b="1" dirty="0">
                <a:latin typeface="Aptos" panose="020B0004020202020204" pitchFamily="34" charset="0"/>
                <a:ea typeface="Calibri" panose="020F0502020204030204" pitchFamily="34" charset="0"/>
                <a:cs typeface="Times New Roman" panose="02020603050405020304" pitchFamily="18" charset="0"/>
              </a:rPr>
            </a:br>
            <a:r>
              <a:rPr lang="en-US" sz="1100" b="1" dirty="0">
                <a:latin typeface="Aptos" panose="020B0004020202020204" pitchFamily="34" charset="0"/>
                <a:ea typeface="Calibri" panose="020F0502020204030204" pitchFamily="34" charset="0"/>
                <a:cs typeface="Times New Roman" panose="02020603050405020304" pitchFamily="18" charset="0"/>
              </a:rPr>
              <a:t>Your CBD Store of Gibbstown</a:t>
            </a:r>
            <a:endParaRPr lang="en-US" sz="1100" b="1" dirty="0">
              <a:effectLst/>
              <a:latin typeface="Aptos" panose="020B00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br>
              <a:rPr lang="en-US" sz="1100" b="1" dirty="0">
                <a:latin typeface="Arial" panose="020B0604020202020204" pitchFamily="34" charset="0"/>
                <a:ea typeface="Calibri" panose="020F0502020204030204" pitchFamily="34" charset="0"/>
                <a:cs typeface="Arial" panose="020B0604020202020204" pitchFamily="34" charset="0"/>
              </a:rPr>
            </a:br>
            <a:br>
              <a:rPr lang="en-US" sz="1100" b="1" dirty="0">
                <a:latin typeface="Arial" panose="020B0604020202020204" pitchFamily="34" charset="0"/>
                <a:ea typeface="Calibri" panose="020F0502020204030204" pitchFamily="34" charset="0"/>
                <a:cs typeface="Arial" panose="020B0604020202020204" pitchFamily="34" charset="0"/>
              </a:rPr>
            </a:br>
            <a:endParaRPr lang="en-US" sz="1100" b="1" dirty="0">
              <a:effectLst/>
              <a:latin typeface="Arial" panose="020B0604020202020204" pitchFamily="34" charset="0"/>
              <a:ea typeface="Calibri" panose="020F0502020204030204" pitchFamily="34" charset="0"/>
              <a:cs typeface="Arial" panose="020B0604020202020204" pitchFamily="34" charset="0"/>
            </a:endParaRPr>
          </a:p>
        </p:txBody>
      </p:sp>
      <p:sp>
        <p:nvSpPr>
          <p:cNvPr id="2" name="Text Box 2">
            <a:extLst>
              <a:ext uri="{FF2B5EF4-FFF2-40B4-BE49-F238E27FC236}">
                <a16:creationId xmlns:a16="http://schemas.microsoft.com/office/drawing/2014/main" id="{C847288E-2974-E628-8E3E-EAC589EF2184}"/>
              </a:ext>
            </a:extLst>
          </p:cNvPr>
          <p:cNvSpPr txBox="1">
            <a:spLocks noChangeArrowheads="1"/>
          </p:cNvSpPr>
          <p:nvPr/>
        </p:nvSpPr>
        <p:spPr bwMode="auto">
          <a:xfrm>
            <a:off x="2987040" y="3932060"/>
            <a:ext cx="2822076" cy="2865755"/>
          </a:xfrm>
          <a:prstGeom prst="rect">
            <a:avLst/>
          </a:prstGeom>
          <a:noFill/>
          <a:ln w="9525">
            <a:noFill/>
            <a:miter lim="800000"/>
            <a:headEnd/>
            <a:tailEnd/>
          </a:ln>
        </p:spPr>
        <p:txBody>
          <a:bodyPr rot="0" vert="horz" wrap="square" lIns="91440" tIns="45720" rIns="91440" bIns="45720" anchor="t" anchorCtr="0">
            <a:noAutofit/>
          </a:bodyPr>
          <a:lstStyle/>
          <a:p>
            <a:pPr>
              <a:lnSpc>
                <a:spcPct val="106000"/>
              </a:lnSpc>
              <a:spcAft>
                <a:spcPts val="800"/>
              </a:spcAft>
            </a:pP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Franklin Bank</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Fulton Bank</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Graham Communications</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Heritage’s Dairy Stores</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Impressions Unlimited</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Jersey Joint Dispensary</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Lamb Realty</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Mantua Coin-Op Laundromat</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Maui Ice</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Morris Graphics</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Mullica Hill Family Eyecare</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Parke Bank</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PPLSI / LegalShield</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1166 Federal Credit Union</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t>Riggs Creative Group, LLC</a:t>
            </a: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br>
              <a:rPr lang="en-US" sz="1100" b="1" kern="100" dirty="0">
                <a:solidFill>
                  <a:srgbClr val="000000"/>
                </a:solidFill>
                <a:latin typeface="Aptos" panose="020B0004020202020204" pitchFamily="34" charset="0"/>
                <a:ea typeface="Calibri" panose="020F0502020204030204" pitchFamily="34" charset="0"/>
                <a:cs typeface="Times New Roman" panose="02020603050405020304" pitchFamily="18" charset="0"/>
              </a:rPr>
            </a:br>
            <a:endParaRPr lang="en-US" sz="1100" b="1"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2256348"/>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C8CB4-FB8D-D070-DCAD-AC5485AFD23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DCA720D-A172-803D-BEAA-AA6902DF1627}"/>
              </a:ext>
            </a:extLst>
          </p:cNvPr>
          <p:cNvSpPr>
            <a:spLocks noGrp="1"/>
          </p:cNvSpPr>
          <p:nvPr>
            <p:ph idx="1"/>
          </p:nvPr>
        </p:nvSpPr>
        <p:spPr/>
        <p:txBody>
          <a:bodyPr/>
          <a:lstStyle/>
          <a:p>
            <a:endParaRPr lang="en-US"/>
          </a:p>
        </p:txBody>
      </p:sp>
      <p:sp>
        <p:nvSpPr>
          <p:cNvPr id="4" name="Rectangle 3">
            <a:extLst>
              <a:ext uri="{FF2B5EF4-FFF2-40B4-BE49-F238E27FC236}">
                <a16:creationId xmlns:a16="http://schemas.microsoft.com/office/drawing/2014/main" id="{7FB139EB-84A5-469E-B6A9-655AA2F840B8}"/>
              </a:ext>
            </a:extLst>
          </p:cNvPr>
          <p:cNvSpPr/>
          <p:nvPr/>
        </p:nvSpPr>
        <p:spPr>
          <a:xfrm>
            <a:off x="0" y="0"/>
            <a:ext cx="9144000" cy="707431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Box 2">
            <a:extLst>
              <a:ext uri="{FF2B5EF4-FFF2-40B4-BE49-F238E27FC236}">
                <a16:creationId xmlns:a16="http://schemas.microsoft.com/office/drawing/2014/main" id="{99232B8C-741A-6AAF-D449-90F3D2EA834A}"/>
              </a:ext>
            </a:extLst>
          </p:cNvPr>
          <p:cNvSpPr txBox="1">
            <a:spLocks noChangeArrowheads="1"/>
          </p:cNvSpPr>
          <p:nvPr/>
        </p:nvSpPr>
        <p:spPr bwMode="auto">
          <a:xfrm>
            <a:off x="511516" y="186460"/>
            <a:ext cx="8120967" cy="1639165"/>
          </a:xfrm>
          <a:prstGeom prst="rect">
            <a:avLst/>
          </a:prstGeom>
          <a:noFill/>
          <a:ln w="9525">
            <a:noFill/>
            <a:miter lim="800000"/>
            <a:headEnd/>
            <a:tailEnd/>
          </a:ln>
        </p:spPr>
        <p:txBody>
          <a:bodyPr rot="0" vert="horz" wrap="square" lIns="91440" tIns="45720" rIns="91440" bIns="45720" anchor="t" anchorCtr="0">
            <a:noAutofit/>
          </a:bodyPr>
          <a:lstStyle/>
          <a:p>
            <a:pPr algn="ctr">
              <a:spcAft>
                <a:spcPts val="800"/>
              </a:spcAft>
            </a:pPr>
            <a:r>
              <a:rPr lang="en-US" sz="1400" b="1" dirty="0">
                <a:solidFill>
                  <a:srgbClr val="5C0000"/>
                </a:solidFill>
                <a:effectLst/>
                <a:latin typeface="Arial" panose="020B0604020202020204" pitchFamily="34" charset="0"/>
                <a:ea typeface="Calibri" panose="020F0502020204030204" pitchFamily="34" charset="0"/>
                <a:cs typeface="Times New Roman" panose="02020603050405020304" pitchFamily="18" charset="0"/>
              </a:rPr>
              <a:t>The investment made to UWGC by our 365 Small Business Circle participants provides funding for a number of Mini-Grants of up to $1,000 each for programs and agencies to conduct life-changing work in Gloucester County. Since 2015, this initiative has supported 143 programs and has raised over $160,000 to provide these services to Gloucester County residents. Mini-Grant </a:t>
            </a:r>
            <a:r>
              <a:rPr lang="en-US" sz="1400" b="1" dirty="0">
                <a:solidFill>
                  <a:srgbClr val="5C0000"/>
                </a:solidFill>
                <a:effectLst/>
                <a:latin typeface="Arial" panose="020B0604020202020204" pitchFamily="34" charset="0"/>
                <a:ea typeface="Calibri" panose="020F0502020204030204" pitchFamily="34" charset="0"/>
                <a:cs typeface="Arial" panose="020B0604020202020204" pitchFamily="34" charset="0"/>
              </a:rPr>
              <a:t>a</a:t>
            </a:r>
            <a:r>
              <a:rPr lang="en-US" sz="1400" b="1" dirty="0">
                <a:solidFill>
                  <a:srgbClr val="5C0000"/>
                </a:solidFill>
                <a:latin typeface="Arial" panose="020B0604020202020204" pitchFamily="34" charset="0"/>
                <a:cs typeface="Arial" panose="020B0604020202020204" pitchFamily="34" charset="0"/>
              </a:rPr>
              <a:t>pplications are open starting July 1, 2026 and will remain </a:t>
            </a:r>
            <a:br>
              <a:rPr lang="en-US" sz="1400" b="1" dirty="0">
                <a:solidFill>
                  <a:srgbClr val="5C0000"/>
                </a:solidFill>
                <a:latin typeface="Arial" panose="020B0604020202020204" pitchFamily="34" charset="0"/>
                <a:cs typeface="Arial" panose="020B0604020202020204" pitchFamily="34" charset="0"/>
              </a:rPr>
            </a:br>
            <a:r>
              <a:rPr lang="en-US" sz="1400" b="1" dirty="0">
                <a:solidFill>
                  <a:srgbClr val="5C0000"/>
                </a:solidFill>
                <a:latin typeface="Arial" panose="020B0604020202020204" pitchFamily="34" charset="0"/>
                <a:cs typeface="Arial" panose="020B0604020202020204" pitchFamily="34" charset="0"/>
              </a:rPr>
              <a:t>open on a rolling basis while funding is available, or until 5/31/2027.</a:t>
            </a:r>
            <a:br>
              <a:rPr lang="en-US" sz="1400" b="1" dirty="0">
                <a:solidFill>
                  <a:srgbClr val="5C0000"/>
                </a:solidFill>
                <a:effectLst/>
                <a:latin typeface="Arial" panose="020B0604020202020204" pitchFamily="34" charset="0"/>
                <a:ea typeface="Calibri" panose="020F0502020204030204" pitchFamily="34" charset="0"/>
                <a:cs typeface="Arial" panose="020B0604020202020204" pitchFamily="34" charset="0"/>
              </a:rPr>
            </a:br>
            <a:r>
              <a:rPr lang="en-US" sz="1400" b="1" dirty="0">
                <a:solidFill>
                  <a:srgbClr val="5C0000"/>
                </a:solidFill>
                <a:effectLst/>
                <a:latin typeface="Arial" panose="020B0604020202020204" pitchFamily="34" charset="0"/>
                <a:ea typeface="Calibri" panose="020F0502020204030204" pitchFamily="34" charset="0"/>
                <a:cs typeface="Times New Roman" panose="02020603050405020304" pitchFamily="18" charset="0"/>
              </a:rPr>
              <a:t>The following organizations received Mini-Grants for Year 2025:</a:t>
            </a:r>
            <a:endParaRPr lang="en-US" sz="1400" b="1" dirty="0">
              <a:solidFill>
                <a:srgbClr val="5C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a:extLst>
              <a:ext uri="{FF2B5EF4-FFF2-40B4-BE49-F238E27FC236}">
                <a16:creationId xmlns:a16="http://schemas.microsoft.com/office/drawing/2014/main" id="{D807C313-7166-B71C-1D96-F96F44A26C85}"/>
              </a:ext>
            </a:extLst>
          </p:cNvPr>
          <p:cNvSpPr txBox="1">
            <a:spLocks noChangeArrowheads="1"/>
          </p:cNvSpPr>
          <p:nvPr/>
        </p:nvSpPr>
        <p:spPr bwMode="auto">
          <a:xfrm>
            <a:off x="198583" y="2001746"/>
            <a:ext cx="8746837" cy="4802185"/>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Boys &amp; Girls Clubs of Gloucester County</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Emmanuel Cancer Foundation</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Greater Woodbury Cooperative Ministries, Inc.</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Gloucester County Habitat for Humanity</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King’s Things</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Lauren Rose Albert Foundation / Mothers Matter</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Newfield Terrace Community Action Organization</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Partners in Learning</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Professional Trainers Advancing Humanity Initiative, Inc.</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Rowan College of South Jersey Foundation</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SHADOW Equestrian</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South Jersey Dream Center</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St. Peter’s Community Pantry</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The Better Giveback Foundation</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Viola’s Place, Inc.</a:t>
            </a:r>
            <a:br>
              <a:rPr lang="en-US" sz="1400" b="1" dirty="0">
                <a:effectLst/>
                <a:latin typeface="Arial Narrow" panose="020B0606020202030204" pitchFamily="34" charset="0"/>
                <a:ea typeface="Calibri" panose="020F0502020204030204" pitchFamily="34" charset="0"/>
                <a:cs typeface="Times New Roman" panose="02020603050405020304" pitchFamily="18" charset="0"/>
              </a:rPr>
            </a:br>
            <a:r>
              <a:rPr lang="en-US" sz="1400" b="1" dirty="0">
                <a:effectLst/>
                <a:latin typeface="Arial Narrow" panose="020B0606020202030204" pitchFamily="34" charset="0"/>
                <a:ea typeface="Calibri" panose="020F0502020204030204" pitchFamily="34" charset="0"/>
                <a:cs typeface="Times New Roman" panose="02020603050405020304" pitchFamily="18" charset="0"/>
              </a:rPr>
              <a:t>Your Place At The Table (YPATT)</a:t>
            </a:r>
          </a:p>
        </p:txBody>
      </p:sp>
      <p:pic>
        <p:nvPicPr>
          <p:cNvPr id="9" name="Picture 8">
            <a:extLst>
              <a:ext uri="{FF2B5EF4-FFF2-40B4-BE49-F238E27FC236}">
                <a16:creationId xmlns:a16="http://schemas.microsoft.com/office/drawing/2014/main" id="{666A38D6-FE68-0E4A-D27C-0642B13AF521}"/>
              </a:ext>
            </a:extLst>
          </p:cNvPr>
          <p:cNvPicPr>
            <a:picLocks noChangeAspect="1"/>
          </p:cNvPicPr>
          <p:nvPr/>
        </p:nvPicPr>
        <p:blipFill>
          <a:blip r:embed="rId3"/>
          <a:stretch>
            <a:fillRect/>
          </a:stretch>
        </p:blipFill>
        <p:spPr>
          <a:xfrm>
            <a:off x="7097846" y="2421148"/>
            <a:ext cx="1731829" cy="1393470"/>
          </a:xfrm>
          <a:prstGeom prst="rect">
            <a:avLst/>
          </a:prstGeom>
        </p:spPr>
      </p:pic>
      <p:sp>
        <p:nvSpPr>
          <p:cNvPr id="11" name="TextBox 10">
            <a:extLst>
              <a:ext uri="{FF2B5EF4-FFF2-40B4-BE49-F238E27FC236}">
                <a16:creationId xmlns:a16="http://schemas.microsoft.com/office/drawing/2014/main" id="{04C37A4B-17E1-64A9-F9B2-A6B6234F6107}"/>
              </a:ext>
            </a:extLst>
          </p:cNvPr>
          <p:cNvSpPr txBox="1"/>
          <p:nvPr/>
        </p:nvSpPr>
        <p:spPr>
          <a:xfrm>
            <a:off x="215377" y="6087045"/>
            <a:ext cx="8730040" cy="646331"/>
          </a:xfrm>
          <a:prstGeom prst="rect">
            <a:avLst/>
          </a:prstGeom>
          <a:solidFill>
            <a:schemeClr val="bg1"/>
          </a:solidFill>
        </p:spPr>
        <p:txBody>
          <a:bodyPr wrap="square" rtlCol="0">
            <a:spAutoFit/>
          </a:bodyPr>
          <a:lstStyle/>
          <a:p>
            <a:pPr algn="ctr"/>
            <a:r>
              <a:rPr lang="en-US" sz="1200" b="1" dirty="0">
                <a:latin typeface="Arial" panose="020B0604020202020204" pitchFamily="34" charset="0"/>
                <a:cs typeface="Arial" panose="020B0604020202020204" pitchFamily="34" charset="0"/>
              </a:rPr>
              <a:t>For more information about the 365 Live United Small Business Circle, please contact Donna Murphy at 856-845-4303 x180, or </a:t>
            </a:r>
            <a:r>
              <a:rPr lang="en-US" sz="1200" b="1" dirty="0">
                <a:latin typeface="Arial" panose="020B0604020202020204" pitchFamily="34" charset="0"/>
                <a:cs typeface="Arial" panose="020B0604020202020204" pitchFamily="34" charset="0"/>
                <a:hlinkClick r:id="rId4"/>
              </a:rPr>
              <a:t>donnamurphy@uwgcnj.org</a:t>
            </a:r>
            <a:r>
              <a:rPr lang="en-US" sz="1200" b="1" dirty="0">
                <a:latin typeface="Arial" panose="020B0604020202020204" pitchFamily="34" charset="0"/>
                <a:cs typeface="Arial" panose="020B0604020202020204" pitchFamily="34" charset="0"/>
              </a:rPr>
              <a:t>. For a complete description of each program, please visit our website: </a:t>
            </a:r>
            <a:br>
              <a:rPr lang="en-US" sz="1200" b="1" dirty="0">
                <a:latin typeface="Arial" panose="020B0604020202020204" pitchFamily="34" charset="0"/>
                <a:cs typeface="Arial" panose="020B0604020202020204" pitchFamily="34" charset="0"/>
              </a:rPr>
            </a:br>
            <a:r>
              <a:rPr lang="en-US" sz="1200" b="1" dirty="0">
                <a:latin typeface="Arial" panose="020B0604020202020204" pitchFamily="34" charset="0"/>
                <a:cs typeface="Arial" panose="020B0604020202020204" pitchFamily="34" charset="0"/>
                <a:hlinkClick r:id="rId5"/>
              </a:rPr>
              <a:t>https://uwgcnj.org/campaign/small-business-program/</a:t>
            </a:r>
            <a:r>
              <a:rPr lang="en-US" sz="1200" b="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311885110"/>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49D980-926B-9608-8BE4-27C99D567313}"/>
              </a:ext>
            </a:extLst>
          </p:cNvPr>
          <p:cNvSpPr/>
          <p:nvPr/>
        </p:nvSpPr>
        <p:spPr>
          <a:xfrm>
            <a:off x="0" y="0"/>
            <a:ext cx="9144000" cy="687647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08000" y="115238"/>
            <a:ext cx="8015018" cy="1325563"/>
          </a:xfrm>
        </p:spPr>
        <p:txBody>
          <a:bodyPr>
            <a:normAutofit/>
          </a:bodyPr>
          <a:lstStyle/>
          <a:p>
            <a:pPr algn="ctr"/>
            <a:r>
              <a:rPr lang="en-US" sz="2700" dirty="0">
                <a:ln>
                  <a:solidFill>
                    <a:sysClr val="windowText" lastClr="000000"/>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t>Posters for your campaign!</a:t>
            </a:r>
            <a:br>
              <a:rPr lang="en-US" sz="2700" dirty="0">
                <a:ln>
                  <a:solidFill>
                    <a:sysClr val="windowText" lastClr="000000"/>
                  </a:solidFill>
                </a:ln>
                <a:solidFill>
                  <a:srgbClr val="800000"/>
                </a:solidFill>
                <a:latin typeface="Arial Rounded MT Bold" panose="020F0704030504030204" pitchFamily="34" charset="0"/>
                <a:ea typeface="Microsoft Sans Serif" panose="020B0604020202020204" pitchFamily="34" charset="0"/>
                <a:cs typeface="Microsoft Sans Serif" panose="020B0604020202020204" pitchFamily="34" charset="0"/>
              </a:rPr>
            </a:br>
            <a:r>
              <a:rPr lang="en-US" sz="2000" dirty="0">
                <a:ln>
                  <a:solidFill>
                    <a:sysClr val="windowText" lastClr="000000"/>
                  </a:solidFill>
                </a:ln>
                <a:solidFill>
                  <a:schemeClr val="tx1">
                    <a:lumMod val="95000"/>
                    <a:lumOff val="5000"/>
                  </a:schemeClr>
                </a:solidFill>
                <a:latin typeface="Arial" panose="020B0604020202020204" pitchFamily="34" charset="0"/>
                <a:cs typeface="Arial" panose="020B0604020202020204" pitchFamily="34" charset="0"/>
              </a:rPr>
              <a:t>Here are some examples…more can be found at https://uwgcnj.org/campaign toolkit  </a:t>
            </a:r>
          </a:p>
        </p:txBody>
      </p:sp>
      <p:pic>
        <p:nvPicPr>
          <p:cNvPr id="9" name="Picture 8">
            <a:extLst>
              <a:ext uri="{FF2B5EF4-FFF2-40B4-BE49-F238E27FC236}">
                <a16:creationId xmlns:a16="http://schemas.microsoft.com/office/drawing/2014/main" id="{5B53365B-7338-4869-B4F3-271DA2311C70}"/>
              </a:ext>
            </a:extLst>
          </p:cNvPr>
          <p:cNvPicPr>
            <a:picLocks noChangeAspect="1"/>
          </p:cNvPicPr>
          <p:nvPr/>
        </p:nvPicPr>
        <p:blipFill>
          <a:blip r:embed="rId3"/>
          <a:stretch>
            <a:fillRect/>
          </a:stretch>
        </p:blipFill>
        <p:spPr>
          <a:xfrm>
            <a:off x="144932" y="2652683"/>
            <a:ext cx="3250585" cy="3974840"/>
          </a:xfrm>
          <a:prstGeom prst="rect">
            <a:avLst/>
          </a:prstGeom>
        </p:spPr>
      </p:pic>
      <p:pic>
        <p:nvPicPr>
          <p:cNvPr id="12" name="Picture 11">
            <a:extLst>
              <a:ext uri="{FF2B5EF4-FFF2-40B4-BE49-F238E27FC236}">
                <a16:creationId xmlns:a16="http://schemas.microsoft.com/office/drawing/2014/main" id="{A066EA08-31AC-C9B7-56C3-F4403B7DDA78}"/>
              </a:ext>
            </a:extLst>
          </p:cNvPr>
          <p:cNvPicPr>
            <a:picLocks noChangeAspect="1"/>
          </p:cNvPicPr>
          <p:nvPr/>
        </p:nvPicPr>
        <p:blipFill>
          <a:blip r:embed="rId4"/>
          <a:stretch>
            <a:fillRect/>
          </a:stretch>
        </p:blipFill>
        <p:spPr>
          <a:xfrm>
            <a:off x="2967135" y="1440801"/>
            <a:ext cx="3060442" cy="4810709"/>
          </a:xfrm>
          <a:prstGeom prst="rect">
            <a:avLst/>
          </a:prstGeom>
        </p:spPr>
      </p:pic>
      <p:pic>
        <p:nvPicPr>
          <p:cNvPr id="6" name="Picture 5">
            <a:extLst>
              <a:ext uri="{FF2B5EF4-FFF2-40B4-BE49-F238E27FC236}">
                <a16:creationId xmlns:a16="http://schemas.microsoft.com/office/drawing/2014/main" id="{A7F2D19A-3A8E-6764-EC04-2238368473BA}"/>
              </a:ext>
            </a:extLst>
          </p:cNvPr>
          <p:cNvPicPr>
            <a:picLocks noChangeAspect="1"/>
          </p:cNvPicPr>
          <p:nvPr/>
        </p:nvPicPr>
        <p:blipFill>
          <a:blip r:embed="rId5"/>
          <a:stretch>
            <a:fillRect/>
          </a:stretch>
        </p:blipFill>
        <p:spPr>
          <a:xfrm>
            <a:off x="5854652" y="1739106"/>
            <a:ext cx="3060442" cy="4888417"/>
          </a:xfrm>
          <a:prstGeom prst="rect">
            <a:avLst/>
          </a:prstGeom>
        </p:spPr>
      </p:pic>
    </p:spTree>
    <p:extLst>
      <p:ext uri="{BB962C8B-B14F-4D97-AF65-F5344CB8AC3E}">
        <p14:creationId xmlns:p14="http://schemas.microsoft.com/office/powerpoint/2010/main" val="670534321"/>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545DB2-4AA8-ABE6-E337-4738EB140A5D}"/>
              </a:ext>
            </a:extLst>
          </p:cNvPr>
          <p:cNvSpPr/>
          <p:nvPr/>
        </p:nvSpPr>
        <p:spPr>
          <a:xfrm>
            <a:off x="0" y="-216313"/>
            <a:ext cx="9144000" cy="707431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nvSpPr>
        <p:spPr>
          <a:xfrm>
            <a:off x="1413337" y="0"/>
            <a:ext cx="3001645" cy="2141220"/>
          </a:xfrm>
          <a:prstGeom prst="rect">
            <a:avLst/>
          </a:prstGeom>
        </p:spPr>
        <p:txBody>
          <a:bodyPr vert="horz" lIns="91440" tIns="45720" rIns="91440" bIns="45720" rtlCol="0" anchor="ctr">
            <a:noAutofit/>
          </a:bodyPr>
          <a:lstStyle/>
          <a:p>
            <a:pPr marL="0" marR="0" algn="ctr">
              <a:lnSpc>
                <a:spcPct val="90000"/>
              </a:lnSpc>
              <a:spcBef>
                <a:spcPts val="0"/>
              </a:spcBef>
              <a:spcAft>
                <a:spcPts val="0"/>
              </a:spcAft>
            </a:pPr>
            <a:r>
              <a:rPr lang="en-US" sz="5200" b="1" kern="1200" dirty="0">
                <a:ln>
                  <a:solidFill>
                    <a:schemeClr val="tx1"/>
                  </a:solidFill>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rPr>
              <a:t>THANK YOU!</a:t>
            </a:r>
            <a:endParaRPr lang="en-US" sz="5200" dirty="0">
              <a:ln>
                <a:solidFill>
                  <a:schemeClr val="tx1"/>
                </a:solidFill>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endParaRPr>
          </a:p>
        </p:txBody>
      </p:sp>
      <p:sp>
        <p:nvSpPr>
          <p:cNvPr id="13" name="Subtitle 2"/>
          <p:cNvSpPr>
            <a:spLocks noGrp="1"/>
          </p:cNvSpPr>
          <p:nvPr/>
        </p:nvSpPr>
        <p:spPr>
          <a:xfrm>
            <a:off x="4572000" y="243436"/>
            <a:ext cx="2972261" cy="3335655"/>
          </a:xfrm>
          <a:prstGeom prst="rect">
            <a:avLst/>
          </a:prstGeom>
        </p:spPr>
        <p:txBody>
          <a:bodyPr vert="horz" lIns="91440" tIns="45720" rIns="91440" bIns="45720" rtlCol="0">
            <a:normAutofit/>
          </a:bodyPr>
          <a:lstStyle/>
          <a:p>
            <a:pPr marL="457200" marR="0" lvl="0" indent="-457200">
              <a:lnSpc>
                <a:spcPct val="90000"/>
              </a:lnSpc>
              <a:spcBef>
                <a:spcPts val="0"/>
              </a:spcBef>
              <a:spcAft>
                <a:spcPts val="0"/>
              </a:spcAft>
              <a:buFont typeface="Wingdings" panose="05000000000000000000" pitchFamily="2" charset="2"/>
              <a:buChar char="Ø"/>
              <a:tabLst>
                <a:tab pos="457200" algn="l"/>
              </a:tabLst>
            </a:pPr>
            <a:r>
              <a:rPr lang="en-US" sz="2800" kern="1200" dirty="0">
                <a:ln>
                  <a:solidFill>
                    <a:sysClr val="windowText" lastClr="000000"/>
                  </a:solidFill>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rPr>
              <a:t>For giving!</a:t>
            </a:r>
            <a:endParaRPr lang="en-US" sz="1200" dirty="0">
              <a:ln>
                <a:solidFill>
                  <a:sysClr val="windowText" lastClr="000000"/>
                </a:solidFill>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endParaRPr>
          </a:p>
          <a:p>
            <a:pPr marL="457200" marR="0" lvl="0" indent="-457200">
              <a:lnSpc>
                <a:spcPct val="90000"/>
              </a:lnSpc>
              <a:spcBef>
                <a:spcPts val="0"/>
              </a:spcBef>
              <a:spcAft>
                <a:spcPts val="0"/>
              </a:spcAft>
              <a:buFont typeface="Wingdings" panose="05000000000000000000" pitchFamily="2" charset="2"/>
              <a:buChar char="Ø"/>
              <a:tabLst>
                <a:tab pos="457200" algn="l"/>
              </a:tabLst>
            </a:pPr>
            <a:r>
              <a:rPr lang="en-US" sz="2800" kern="1200" dirty="0">
                <a:ln>
                  <a:solidFill>
                    <a:sysClr val="windowText" lastClr="000000"/>
                  </a:solidFill>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rPr>
              <a:t>For your support and enthusiasm!</a:t>
            </a:r>
            <a:endParaRPr lang="en-US" sz="1200" dirty="0">
              <a:ln>
                <a:solidFill>
                  <a:sysClr val="windowText" lastClr="000000"/>
                </a:solidFill>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endParaRPr>
          </a:p>
          <a:p>
            <a:pPr marL="457200" marR="0" lvl="0" indent="-457200">
              <a:lnSpc>
                <a:spcPct val="90000"/>
              </a:lnSpc>
              <a:spcBef>
                <a:spcPts val="0"/>
              </a:spcBef>
              <a:spcAft>
                <a:spcPts val="0"/>
              </a:spcAft>
              <a:buFont typeface="Wingdings" panose="05000000000000000000" pitchFamily="2" charset="2"/>
              <a:buChar char="Ø"/>
              <a:tabLst>
                <a:tab pos="457200" algn="l"/>
              </a:tabLst>
            </a:pPr>
            <a:r>
              <a:rPr lang="en-US" sz="2800" kern="1200" dirty="0">
                <a:ln>
                  <a:solidFill>
                    <a:sysClr val="windowText" lastClr="000000"/>
                  </a:solidFill>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rPr>
              <a:t>For inspiring others!</a:t>
            </a:r>
            <a:endParaRPr lang="en-US" sz="1200" dirty="0">
              <a:ln>
                <a:solidFill>
                  <a:sysClr val="windowText" lastClr="000000"/>
                </a:solidFill>
              </a:ln>
              <a:solidFill>
                <a:srgbClr val="800000"/>
              </a:solidFill>
              <a:effectLst/>
              <a:latin typeface="Arial Rounded MT Bold" panose="020F0704030504030204" pitchFamily="34" charset="0"/>
              <a:ea typeface="Microsoft Sans Serif" panose="020B0604020202020204" pitchFamily="34" charset="0"/>
              <a:cs typeface="Microsoft Sans Serif" panose="020B0604020202020204" pitchFamily="34" charset="0"/>
            </a:endParaRPr>
          </a:p>
        </p:txBody>
      </p:sp>
      <p:pic>
        <p:nvPicPr>
          <p:cNvPr id="5" name="Picture 4">
            <a:extLst>
              <a:ext uri="{FF2B5EF4-FFF2-40B4-BE49-F238E27FC236}">
                <a16:creationId xmlns:a16="http://schemas.microsoft.com/office/drawing/2014/main" id="{87DC722C-0DC5-DF1D-B385-BE347F94E85F}"/>
              </a:ext>
            </a:extLst>
          </p:cNvPr>
          <p:cNvPicPr>
            <a:picLocks noChangeAspect="1"/>
          </p:cNvPicPr>
          <p:nvPr/>
        </p:nvPicPr>
        <p:blipFill>
          <a:blip r:embed="rId3"/>
          <a:stretch>
            <a:fillRect/>
          </a:stretch>
        </p:blipFill>
        <p:spPr>
          <a:xfrm>
            <a:off x="1716832" y="2771192"/>
            <a:ext cx="5896947" cy="3843372"/>
          </a:xfrm>
          <a:prstGeom prst="rect">
            <a:avLst/>
          </a:prstGeom>
        </p:spPr>
      </p:pic>
    </p:spTree>
    <p:extLst>
      <p:ext uri="{BB962C8B-B14F-4D97-AF65-F5344CB8AC3E}">
        <p14:creationId xmlns:p14="http://schemas.microsoft.com/office/powerpoint/2010/main" val="213192547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12830</TotalTime>
  <Words>2885</Words>
  <Application>Microsoft Office PowerPoint</Application>
  <PresentationFormat>On-screen Show (4:3)</PresentationFormat>
  <Paragraphs>191</Paragraphs>
  <Slides>29</Slides>
  <Notes>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29</vt:i4>
      </vt:variant>
    </vt:vector>
  </HeadingPairs>
  <TitlesOfParts>
    <vt:vector size="45" baseType="lpstr">
      <vt:lpstr>Aptos</vt:lpstr>
      <vt:lpstr>Arial</vt:lpstr>
      <vt:lpstr>Arial Black</vt:lpstr>
      <vt:lpstr>Arial Narrow</vt:lpstr>
      <vt:lpstr>Arial Rounded MT Bold</vt:lpstr>
      <vt:lpstr>Arial Unicode MS</vt:lpstr>
      <vt:lpstr>Bodoni MT Black</vt:lpstr>
      <vt:lpstr>Broadway</vt:lpstr>
      <vt:lpstr>Brush Script MT</vt:lpstr>
      <vt:lpstr>Calibri</vt:lpstr>
      <vt:lpstr>Calibri Light</vt:lpstr>
      <vt:lpstr>Microsoft Sans Serif</vt:lpstr>
      <vt:lpstr>Times New Roman</vt:lpstr>
      <vt:lpstr>Viner Hand ITC</vt:lpstr>
      <vt:lpstr>Wingdings</vt:lpstr>
      <vt:lpstr>Office Theme</vt:lpstr>
      <vt:lpstr>      </vt:lpstr>
      <vt:lpstr>What is United Way?</vt:lpstr>
      <vt:lpstr>PROGRAMS </vt:lpstr>
      <vt:lpstr>Drives </vt:lpstr>
      <vt:lpstr>A Checklist for  a Great Campaign</vt:lpstr>
      <vt:lpstr>Why have a workplace campaign?</vt:lpstr>
      <vt:lpstr>Why give? Where do my contributions go?</vt:lpstr>
      <vt:lpstr>What are the benefits of participation?</vt:lpstr>
      <vt:lpstr>What are our goals for 2026?</vt:lpstr>
      <vt:lpstr>Important First Steps</vt:lpstr>
      <vt:lpstr>Do you and your coworkers want to help people in your community?  It’s easy! Here’s how… </vt:lpstr>
      <vt:lpstr>ECM Plan of Action</vt:lpstr>
      <vt:lpstr>Things to do during the Campaign…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Posters for your campaign! Here are some examples…more can be found at https://uwgcnj.org/campaign toolkit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Ford</dc:creator>
  <cp:lastModifiedBy>Linda Chesseman</cp:lastModifiedBy>
  <cp:revision>529</cp:revision>
  <cp:lastPrinted>2026-08-28T19:19:58Z</cp:lastPrinted>
  <dcterms:created xsi:type="dcterms:W3CDTF">2017-08-11T17:05:22Z</dcterms:created>
  <dcterms:modified xsi:type="dcterms:W3CDTF">2026-09-10T17:51:22Z</dcterms:modified>
</cp:coreProperties>
</file>