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4" r:id="rId2"/>
    <p:sldId id="311" r:id="rId3"/>
    <p:sldId id="260" r:id="rId4"/>
    <p:sldId id="261" r:id="rId5"/>
    <p:sldId id="275" r:id="rId6"/>
    <p:sldId id="321" r:id="rId7"/>
    <p:sldId id="322" r:id="rId8"/>
    <p:sldId id="323" r:id="rId9"/>
    <p:sldId id="324" r:id="rId10"/>
    <p:sldId id="301" r:id="rId11"/>
    <p:sldId id="325" r:id="rId12"/>
    <p:sldId id="326" r:id="rId13"/>
    <p:sldId id="327" r:id="rId14"/>
    <p:sldId id="328" r:id="rId15"/>
    <p:sldId id="329" r:id="rId16"/>
    <p:sldId id="336" r:id="rId17"/>
    <p:sldId id="331" r:id="rId18"/>
    <p:sldId id="332" r:id="rId19"/>
    <p:sldId id="333" r:id="rId20"/>
    <p:sldId id="337" r:id="rId21"/>
    <p:sldId id="309" r:id="rId22"/>
    <p:sldId id="316" r:id="rId23"/>
    <p:sldId id="338" r:id="rId24"/>
    <p:sldId id="335" r:id="rId25"/>
    <p:sldId id="306" r:id="rId26"/>
    <p:sldId id="286" r:id="rId27"/>
    <p:sldId id="317" r:id="rId28"/>
    <p:sldId id="319" r:id="rId29"/>
    <p:sldId id="320" r:id="rId30"/>
    <p:sldId id="293"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cheeseman" initials="l" lastIdx="1" clrIdx="0">
    <p:extLst>
      <p:ext uri="{19B8F6BF-5375-455C-9EA6-DF929625EA0E}">
        <p15:presenceInfo xmlns:p15="http://schemas.microsoft.com/office/powerpoint/2012/main" userId="lcheese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FFCC"/>
    <a:srgbClr val="CC00FF"/>
    <a:srgbClr val="00FF00"/>
    <a:srgbClr val="FF00FF"/>
    <a:srgbClr val="CAD8ED"/>
    <a:srgbClr val="005A58"/>
    <a:srgbClr val="00669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97" autoAdjust="0"/>
  </p:normalViewPr>
  <p:slideViewPr>
    <p:cSldViewPr snapToGrid="0">
      <p:cViewPr varScale="1">
        <p:scale>
          <a:sx n="83" d="100"/>
          <a:sy n="83" d="100"/>
        </p:scale>
        <p:origin x="1478" y="10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89477-333E-44F4-ADBE-4D950397567D}" type="doc">
      <dgm:prSet loTypeId="urn:microsoft.com/office/officeart/2011/layout/Picture Frame" loCatId="picture" qsTypeId="urn:microsoft.com/office/officeart/2005/8/quickstyle/simple1" qsCatId="simple" csTypeId="urn:microsoft.com/office/officeart/2005/8/colors/colorful1" csCatId="colorful" phldr="1"/>
      <dgm:spPr/>
      <dgm:t>
        <a:bodyPr/>
        <a:lstStyle/>
        <a:p>
          <a:endParaRPr lang="en-US"/>
        </a:p>
      </dgm:t>
    </dgm:pt>
    <dgm:pt modelId="{09A25AAF-2F81-49BC-93BB-7DE617AD251B}">
      <dgm:prSet phldrT="[Text]"/>
      <dgm:spPr/>
      <dgm:t>
        <a:bodyPr/>
        <a:lstStyle/>
        <a:p>
          <a:r>
            <a:rPr lang="en-US" b="1" dirty="0">
              <a:solidFill>
                <a:srgbClr val="0000FF"/>
              </a:solidFill>
              <a:latin typeface="Vivaldi" panose="03020602050506090804" pitchFamily="66" charset="0"/>
            </a:rPr>
            <a:t>Give</a:t>
          </a:r>
        </a:p>
      </dgm:t>
    </dgm:pt>
    <dgm:pt modelId="{0EDF0001-C086-43F6-8BB0-E7EA14C259FF}" type="parTrans" cxnId="{455BDBC0-B644-43C7-BB3A-54D340CE1284}">
      <dgm:prSet/>
      <dgm:spPr/>
      <dgm:t>
        <a:bodyPr/>
        <a:lstStyle/>
        <a:p>
          <a:endParaRPr lang="en-US"/>
        </a:p>
      </dgm:t>
    </dgm:pt>
    <dgm:pt modelId="{98E3A69C-F7D4-41B7-B137-957CEFD1CFDB}" type="sibTrans" cxnId="{455BDBC0-B644-43C7-BB3A-54D340CE1284}">
      <dgm:prSet/>
      <dgm:spPr/>
      <dgm:t>
        <a:bodyPr/>
        <a:lstStyle/>
        <a:p>
          <a:endParaRPr lang="en-US"/>
        </a:p>
      </dgm:t>
    </dgm:pt>
    <dgm:pt modelId="{8F8923A9-1DD2-4945-9D75-C088636915B5}">
      <dgm:prSet phldrT="[Text]"/>
      <dgm:spPr/>
      <dgm:t>
        <a:bodyPr/>
        <a:lstStyle/>
        <a:p>
          <a:r>
            <a:rPr lang="en-US" b="1" dirty="0">
              <a:solidFill>
                <a:srgbClr val="0000FF"/>
              </a:solidFill>
              <a:latin typeface="Vivaldi" panose="03020602050506090804" pitchFamily="66" charset="0"/>
            </a:rPr>
            <a:t>Advocate</a:t>
          </a:r>
        </a:p>
      </dgm:t>
    </dgm:pt>
    <dgm:pt modelId="{72602B7D-EFE8-48C0-B00C-5FD44570FDE0}" type="parTrans" cxnId="{81BEE61B-DC97-4A83-8C07-089AF820A03B}">
      <dgm:prSet/>
      <dgm:spPr/>
      <dgm:t>
        <a:bodyPr/>
        <a:lstStyle/>
        <a:p>
          <a:endParaRPr lang="en-US"/>
        </a:p>
      </dgm:t>
    </dgm:pt>
    <dgm:pt modelId="{9CB381C9-2710-45AC-9DCF-30FEBB7F2093}" type="sibTrans" cxnId="{81BEE61B-DC97-4A83-8C07-089AF820A03B}">
      <dgm:prSet/>
      <dgm:spPr/>
      <dgm:t>
        <a:bodyPr/>
        <a:lstStyle/>
        <a:p>
          <a:endParaRPr lang="en-US"/>
        </a:p>
      </dgm:t>
    </dgm:pt>
    <dgm:pt modelId="{91EE6528-E510-4A22-ADAF-A6D4ED1A738D}">
      <dgm:prSet phldrT="[Text]"/>
      <dgm:spPr/>
      <dgm:t>
        <a:bodyPr/>
        <a:lstStyle/>
        <a:p>
          <a:r>
            <a:rPr lang="en-US" b="1" dirty="0">
              <a:solidFill>
                <a:srgbClr val="0000FF"/>
              </a:solidFill>
              <a:latin typeface="Vivaldi" panose="03020602050506090804" pitchFamily="66" charset="0"/>
            </a:rPr>
            <a:t>Volunteer</a:t>
          </a:r>
        </a:p>
      </dgm:t>
    </dgm:pt>
    <dgm:pt modelId="{393E9FE5-9CB1-47B6-816C-0355082FCA5B}" type="parTrans" cxnId="{CDEAB224-E2DC-42D6-836A-E65B126B7DBD}">
      <dgm:prSet/>
      <dgm:spPr/>
      <dgm:t>
        <a:bodyPr/>
        <a:lstStyle/>
        <a:p>
          <a:endParaRPr lang="en-US"/>
        </a:p>
      </dgm:t>
    </dgm:pt>
    <dgm:pt modelId="{BF14CA8E-91C7-40EF-90EB-4A7ABFBDC96B}" type="sibTrans" cxnId="{CDEAB224-E2DC-42D6-836A-E65B126B7DBD}">
      <dgm:prSet/>
      <dgm:spPr/>
      <dgm:t>
        <a:bodyPr/>
        <a:lstStyle/>
        <a:p>
          <a:endParaRPr lang="en-US"/>
        </a:p>
      </dgm:t>
    </dgm:pt>
    <dgm:pt modelId="{C80D56A9-7558-4817-A628-A7C49EEC9CDB}" type="pres">
      <dgm:prSet presAssocID="{F0689477-333E-44F4-ADBE-4D950397567D}" presName="Name0" presStyleCnt="0">
        <dgm:presLayoutVars>
          <dgm:chMax/>
          <dgm:chPref/>
          <dgm:dir/>
        </dgm:presLayoutVars>
      </dgm:prSet>
      <dgm:spPr/>
    </dgm:pt>
    <dgm:pt modelId="{BACACC0B-40FB-457F-8B14-A116F0BE3BBB}" type="pres">
      <dgm:prSet presAssocID="{09A25AAF-2F81-49BC-93BB-7DE617AD251B}" presName="composite" presStyleCnt="0"/>
      <dgm:spPr/>
    </dgm:pt>
    <dgm:pt modelId="{4DD2D9B6-C1FB-4DFD-AEEA-882E8A5D9A4B}" type="pres">
      <dgm:prSet presAssocID="{09A25AAF-2F81-49BC-93BB-7DE617AD251B}" presName="ParentText" presStyleLbl="revTx" presStyleIdx="0" presStyleCnt="3">
        <dgm:presLayoutVars>
          <dgm:chMax val="0"/>
          <dgm:chPref val="0"/>
          <dgm:bulletEnabled val="1"/>
        </dgm:presLayoutVars>
      </dgm:prSet>
      <dgm:spPr/>
    </dgm:pt>
    <dgm:pt modelId="{0B555030-784F-432C-9C38-97F72714271D}" type="pres">
      <dgm:prSet presAssocID="{09A25AAF-2F81-49BC-93BB-7DE617AD251B}" presName="Accent1" presStyleLbl="parChTrans1D1" presStyleIdx="0" presStyleCnt="3"/>
      <dgm:spPr/>
    </dgm:pt>
    <dgm:pt modelId="{C6720273-3008-4AA6-B911-867F72BE038C}" type="pres">
      <dgm:prSet presAssocID="{09A25AAF-2F81-49BC-93BB-7DE617AD251B}" presName="Image" presStyleLbl="alignImgPlace1" presStyleIdx="0" presStyleCnt="3" custScaleX="73828" custScaleY="11146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1000" b="-21000"/>
          </a:stretch>
        </a:blipFill>
      </dgm:spPr>
    </dgm:pt>
    <dgm:pt modelId="{34B5A8E6-2E65-4DB1-80AE-EC065323B74C}" type="pres">
      <dgm:prSet presAssocID="{98E3A69C-F7D4-41B7-B137-957CEFD1CFDB}" presName="sibTrans" presStyleCnt="0"/>
      <dgm:spPr/>
    </dgm:pt>
    <dgm:pt modelId="{E9243550-29D0-47FA-A755-D368E88278F1}" type="pres">
      <dgm:prSet presAssocID="{8F8923A9-1DD2-4945-9D75-C088636915B5}" presName="composite" presStyleCnt="0"/>
      <dgm:spPr/>
    </dgm:pt>
    <dgm:pt modelId="{45B70E8C-A582-45B2-AFB7-D111789FD41E}" type="pres">
      <dgm:prSet presAssocID="{8F8923A9-1DD2-4945-9D75-C088636915B5}" presName="ParentText" presStyleLbl="revTx" presStyleIdx="1" presStyleCnt="3">
        <dgm:presLayoutVars>
          <dgm:chMax val="0"/>
          <dgm:chPref val="0"/>
          <dgm:bulletEnabled val="1"/>
        </dgm:presLayoutVars>
      </dgm:prSet>
      <dgm:spPr/>
    </dgm:pt>
    <dgm:pt modelId="{024BCA01-2A72-4BC5-B3CD-2FA83C74D340}" type="pres">
      <dgm:prSet presAssocID="{8F8923A9-1DD2-4945-9D75-C088636915B5}" presName="Accent1" presStyleLbl="parChTrans1D1" presStyleIdx="1" presStyleCnt="3"/>
      <dgm:spPr/>
    </dgm:pt>
    <dgm:pt modelId="{4C437086-7DC8-4DE0-AEBA-F1D2DB540960}" type="pres">
      <dgm:prSet presAssocID="{8F8923A9-1DD2-4945-9D75-C088636915B5}" presName="Image" presStyleLbl="alignImgPlace1" presStyleIdx="1" presStyleCnt="3" custScaleX="74711" custScaleY="10662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4000" r="-34000"/>
          </a:stretch>
        </a:blipFill>
      </dgm:spPr>
    </dgm:pt>
    <dgm:pt modelId="{9C39987A-C5E2-49C4-BF3D-BD550FBB4E30}" type="pres">
      <dgm:prSet presAssocID="{9CB381C9-2710-45AC-9DCF-30FEBB7F2093}" presName="sibTrans" presStyleCnt="0"/>
      <dgm:spPr/>
    </dgm:pt>
    <dgm:pt modelId="{8DC62D06-A55C-41D3-8562-9A38FC4DB4F6}" type="pres">
      <dgm:prSet presAssocID="{91EE6528-E510-4A22-ADAF-A6D4ED1A738D}" presName="composite" presStyleCnt="0"/>
      <dgm:spPr/>
    </dgm:pt>
    <dgm:pt modelId="{1512B8B3-6BD9-468C-94A1-46D3E4D05C48}" type="pres">
      <dgm:prSet presAssocID="{91EE6528-E510-4A22-ADAF-A6D4ED1A738D}" presName="ParentText" presStyleLbl="revTx" presStyleIdx="2" presStyleCnt="3">
        <dgm:presLayoutVars>
          <dgm:chMax val="0"/>
          <dgm:chPref val="0"/>
          <dgm:bulletEnabled val="1"/>
        </dgm:presLayoutVars>
      </dgm:prSet>
      <dgm:spPr/>
    </dgm:pt>
    <dgm:pt modelId="{062C0F85-53BA-413D-BE6C-1025DD29499E}" type="pres">
      <dgm:prSet presAssocID="{91EE6528-E510-4A22-ADAF-A6D4ED1A738D}" presName="Accent1" presStyleLbl="parChTrans1D1" presStyleIdx="2" presStyleCnt="3"/>
      <dgm:spPr/>
    </dgm:pt>
    <dgm:pt modelId="{3B29C808-5A18-4C43-AE8C-B7250A75544E}" type="pres">
      <dgm:prSet presAssocID="{91EE6528-E510-4A22-ADAF-A6D4ED1A738D}" presName="Image" presStyleLbl="alignImgPlace1" presStyleIdx="2" presStyleCnt="3" custScaleX="74458"/>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Lst>
  <dgm:cxnLst>
    <dgm:cxn modelId="{81BEE61B-DC97-4A83-8C07-089AF820A03B}" srcId="{F0689477-333E-44F4-ADBE-4D950397567D}" destId="{8F8923A9-1DD2-4945-9D75-C088636915B5}" srcOrd="1" destOrd="0" parTransId="{72602B7D-EFE8-48C0-B00C-5FD44570FDE0}" sibTransId="{9CB381C9-2710-45AC-9DCF-30FEBB7F2093}"/>
    <dgm:cxn modelId="{CDEAB224-E2DC-42D6-836A-E65B126B7DBD}" srcId="{F0689477-333E-44F4-ADBE-4D950397567D}" destId="{91EE6528-E510-4A22-ADAF-A6D4ED1A738D}" srcOrd="2" destOrd="0" parTransId="{393E9FE5-9CB1-47B6-816C-0355082FCA5B}" sibTransId="{BF14CA8E-91C7-40EF-90EB-4A7ABFBDC96B}"/>
    <dgm:cxn modelId="{CA35C86F-03EC-4E87-8936-6416515A21AC}" type="presOf" srcId="{91EE6528-E510-4A22-ADAF-A6D4ED1A738D}" destId="{1512B8B3-6BD9-468C-94A1-46D3E4D05C48}" srcOrd="0" destOrd="0" presId="urn:microsoft.com/office/officeart/2011/layout/Picture Frame"/>
    <dgm:cxn modelId="{455BDBC0-B644-43C7-BB3A-54D340CE1284}" srcId="{F0689477-333E-44F4-ADBE-4D950397567D}" destId="{09A25AAF-2F81-49BC-93BB-7DE617AD251B}" srcOrd="0" destOrd="0" parTransId="{0EDF0001-C086-43F6-8BB0-E7EA14C259FF}" sibTransId="{98E3A69C-F7D4-41B7-B137-957CEFD1CFDB}"/>
    <dgm:cxn modelId="{0DAA3CD0-A610-4231-8D1D-84090437A77F}" type="presOf" srcId="{8F8923A9-1DD2-4945-9D75-C088636915B5}" destId="{45B70E8C-A582-45B2-AFB7-D111789FD41E}" srcOrd="0" destOrd="0" presId="urn:microsoft.com/office/officeart/2011/layout/Picture Frame"/>
    <dgm:cxn modelId="{DD3D92ED-A05C-41BE-BDCD-25678C5C9496}" type="presOf" srcId="{09A25AAF-2F81-49BC-93BB-7DE617AD251B}" destId="{4DD2D9B6-C1FB-4DFD-AEEA-882E8A5D9A4B}" srcOrd="0" destOrd="0" presId="urn:microsoft.com/office/officeart/2011/layout/Picture Frame"/>
    <dgm:cxn modelId="{544571F1-532F-4891-854D-23163B991CC5}" type="presOf" srcId="{F0689477-333E-44F4-ADBE-4D950397567D}" destId="{C80D56A9-7558-4817-A628-A7C49EEC9CDB}" srcOrd="0" destOrd="0" presId="urn:microsoft.com/office/officeart/2011/layout/Picture Frame"/>
    <dgm:cxn modelId="{61DCD2BF-FBEF-4B7B-B90E-B2B2B89255AF}" type="presParOf" srcId="{C80D56A9-7558-4817-A628-A7C49EEC9CDB}" destId="{BACACC0B-40FB-457F-8B14-A116F0BE3BBB}" srcOrd="0" destOrd="0" presId="urn:microsoft.com/office/officeart/2011/layout/Picture Frame"/>
    <dgm:cxn modelId="{E3923842-09CF-4964-8E0D-8BAB665A188D}" type="presParOf" srcId="{BACACC0B-40FB-457F-8B14-A116F0BE3BBB}" destId="{4DD2D9B6-C1FB-4DFD-AEEA-882E8A5D9A4B}" srcOrd="0" destOrd="0" presId="urn:microsoft.com/office/officeart/2011/layout/Picture Frame"/>
    <dgm:cxn modelId="{702F0A53-5C91-4F70-B349-68E211E985C7}" type="presParOf" srcId="{BACACC0B-40FB-457F-8B14-A116F0BE3BBB}" destId="{0B555030-784F-432C-9C38-97F72714271D}" srcOrd="1" destOrd="0" presId="urn:microsoft.com/office/officeart/2011/layout/Picture Frame"/>
    <dgm:cxn modelId="{8B62ABF0-D679-4808-8169-E68C421E9BB2}" type="presParOf" srcId="{BACACC0B-40FB-457F-8B14-A116F0BE3BBB}" destId="{C6720273-3008-4AA6-B911-867F72BE038C}" srcOrd="2" destOrd="0" presId="urn:microsoft.com/office/officeart/2011/layout/Picture Frame"/>
    <dgm:cxn modelId="{9174DA92-22CE-474B-970E-FE9A48982B30}" type="presParOf" srcId="{C80D56A9-7558-4817-A628-A7C49EEC9CDB}" destId="{34B5A8E6-2E65-4DB1-80AE-EC065323B74C}" srcOrd="1" destOrd="0" presId="urn:microsoft.com/office/officeart/2011/layout/Picture Frame"/>
    <dgm:cxn modelId="{A6B3840C-BAFD-4C0B-A865-A5A222BCC87E}" type="presParOf" srcId="{C80D56A9-7558-4817-A628-A7C49EEC9CDB}" destId="{E9243550-29D0-47FA-A755-D368E88278F1}" srcOrd="2" destOrd="0" presId="urn:microsoft.com/office/officeart/2011/layout/Picture Frame"/>
    <dgm:cxn modelId="{7F0F31AC-22F0-4E5E-90FE-A2975810D7F2}" type="presParOf" srcId="{E9243550-29D0-47FA-A755-D368E88278F1}" destId="{45B70E8C-A582-45B2-AFB7-D111789FD41E}" srcOrd="0" destOrd="0" presId="urn:microsoft.com/office/officeart/2011/layout/Picture Frame"/>
    <dgm:cxn modelId="{C68D4277-0EC9-425D-B463-A420B78BF4B3}" type="presParOf" srcId="{E9243550-29D0-47FA-A755-D368E88278F1}" destId="{024BCA01-2A72-4BC5-B3CD-2FA83C74D340}" srcOrd="1" destOrd="0" presId="urn:microsoft.com/office/officeart/2011/layout/Picture Frame"/>
    <dgm:cxn modelId="{99C9C1DD-C699-4DFE-B453-25C609822193}" type="presParOf" srcId="{E9243550-29D0-47FA-A755-D368E88278F1}" destId="{4C437086-7DC8-4DE0-AEBA-F1D2DB540960}" srcOrd="2" destOrd="0" presId="urn:microsoft.com/office/officeart/2011/layout/Picture Frame"/>
    <dgm:cxn modelId="{AD11AC1E-A6E2-47A5-8319-517FC61B9958}" type="presParOf" srcId="{C80D56A9-7558-4817-A628-A7C49EEC9CDB}" destId="{9C39987A-C5E2-49C4-BF3D-BD550FBB4E30}" srcOrd="3" destOrd="0" presId="urn:microsoft.com/office/officeart/2011/layout/Picture Frame"/>
    <dgm:cxn modelId="{A7D94B82-0279-4865-97DB-ACDCA2CC3C42}" type="presParOf" srcId="{C80D56A9-7558-4817-A628-A7C49EEC9CDB}" destId="{8DC62D06-A55C-41D3-8562-9A38FC4DB4F6}" srcOrd="4" destOrd="0" presId="urn:microsoft.com/office/officeart/2011/layout/Picture Frame"/>
    <dgm:cxn modelId="{0DED2D7C-F23B-491F-A820-CDB8904A9B50}" type="presParOf" srcId="{8DC62D06-A55C-41D3-8562-9A38FC4DB4F6}" destId="{1512B8B3-6BD9-468C-94A1-46D3E4D05C48}" srcOrd="0" destOrd="0" presId="urn:microsoft.com/office/officeart/2011/layout/Picture Frame"/>
    <dgm:cxn modelId="{9F417AAF-F95A-4EA0-AA38-9D2A1E18985E}" type="presParOf" srcId="{8DC62D06-A55C-41D3-8562-9A38FC4DB4F6}" destId="{062C0F85-53BA-413D-BE6C-1025DD29499E}" srcOrd="1" destOrd="0" presId="urn:microsoft.com/office/officeart/2011/layout/Picture Frame"/>
    <dgm:cxn modelId="{F0881317-596F-4B66-A53D-63B2E8134654}" type="presParOf" srcId="{8DC62D06-A55C-41D3-8562-9A38FC4DB4F6}" destId="{3B29C808-5A18-4C43-AE8C-B7250A75544E}" srcOrd="2" destOrd="0" presId="urn:microsoft.com/office/officeart/2011/layout/Picture Frame"/>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9C808-5A18-4C43-AE8C-B7250A75544E}">
      <dsp:nvSpPr>
        <dsp:cNvPr id="0" name=""/>
        <dsp:cNvSpPr/>
      </dsp:nvSpPr>
      <dsp:spPr>
        <a:xfrm>
          <a:off x="711103" y="3448093"/>
          <a:ext cx="1495820" cy="124011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437086-7DC8-4DE0-AEBA-F1D2DB540960}">
      <dsp:nvSpPr>
        <dsp:cNvPr id="0" name=""/>
        <dsp:cNvSpPr/>
      </dsp:nvSpPr>
      <dsp:spPr>
        <a:xfrm>
          <a:off x="708561" y="1740081"/>
          <a:ext cx="1500903" cy="1322280"/>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20273-3008-4AA6-B911-867F72BE038C}">
      <dsp:nvSpPr>
        <dsp:cNvPr id="0" name=""/>
        <dsp:cNvSpPr/>
      </dsp:nvSpPr>
      <dsp:spPr>
        <a:xfrm>
          <a:off x="717431" y="2071"/>
          <a:ext cx="1483164" cy="138227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D2D9B6-C1FB-4DFD-AEEA-882E8A5D9A4B}">
      <dsp:nvSpPr>
        <dsp:cNvPr id="0" name=""/>
        <dsp:cNvSpPr/>
      </dsp:nvSpPr>
      <dsp:spPr>
        <a:xfrm>
          <a:off x="298440" y="1306014"/>
          <a:ext cx="2004832" cy="212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0" rIns="57150" bIns="0" numCol="1" spcCol="1270" anchor="b" anchorCtr="0">
          <a:noAutofit/>
        </a:bodyPr>
        <a:lstStyle/>
        <a:p>
          <a:pPr marL="0" lvl="0" indent="0" algn="l" defTabSz="666750">
            <a:lnSpc>
              <a:spcPct val="90000"/>
            </a:lnSpc>
            <a:spcBef>
              <a:spcPct val="0"/>
            </a:spcBef>
            <a:spcAft>
              <a:spcPct val="35000"/>
            </a:spcAft>
            <a:buNone/>
          </a:pPr>
          <a:r>
            <a:rPr lang="en-US" sz="1500" b="1" kern="1200" dirty="0">
              <a:solidFill>
                <a:srgbClr val="0000FF"/>
              </a:solidFill>
              <a:latin typeface="Vivaldi" panose="03020602050506090804" pitchFamily="66" charset="0"/>
            </a:rPr>
            <a:t>Give</a:t>
          </a:r>
        </a:p>
      </dsp:txBody>
      <dsp:txXfrm>
        <a:off x="298440" y="1306014"/>
        <a:ext cx="2004832" cy="212196"/>
      </dsp:txXfrm>
    </dsp:sp>
    <dsp:sp modelId="{0B555030-784F-432C-9C38-97F72714271D}">
      <dsp:nvSpPr>
        <dsp:cNvPr id="0" name=""/>
        <dsp:cNvSpPr/>
      </dsp:nvSpPr>
      <dsp:spPr>
        <a:xfrm>
          <a:off x="298440" y="233281"/>
          <a:ext cx="2008296" cy="1290295"/>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B70E8C-A582-45B2-AFB7-D111789FD41E}">
      <dsp:nvSpPr>
        <dsp:cNvPr id="0" name=""/>
        <dsp:cNvSpPr/>
      </dsp:nvSpPr>
      <dsp:spPr>
        <a:xfrm>
          <a:off x="298440" y="3014025"/>
          <a:ext cx="2004832" cy="212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0" rIns="57150" bIns="0" numCol="1" spcCol="1270" anchor="b" anchorCtr="0">
          <a:noAutofit/>
        </a:bodyPr>
        <a:lstStyle/>
        <a:p>
          <a:pPr marL="0" lvl="0" indent="0" algn="l" defTabSz="666750">
            <a:lnSpc>
              <a:spcPct val="90000"/>
            </a:lnSpc>
            <a:spcBef>
              <a:spcPct val="0"/>
            </a:spcBef>
            <a:spcAft>
              <a:spcPct val="35000"/>
            </a:spcAft>
            <a:buNone/>
          </a:pPr>
          <a:r>
            <a:rPr lang="en-US" sz="1500" b="1" kern="1200" dirty="0">
              <a:solidFill>
                <a:srgbClr val="0000FF"/>
              </a:solidFill>
              <a:latin typeface="Vivaldi" panose="03020602050506090804" pitchFamily="66" charset="0"/>
            </a:rPr>
            <a:t>Advocate</a:t>
          </a:r>
        </a:p>
      </dsp:txBody>
      <dsp:txXfrm>
        <a:off x="298440" y="3014025"/>
        <a:ext cx="2004832" cy="212196"/>
      </dsp:txXfrm>
    </dsp:sp>
    <dsp:sp modelId="{024BCA01-2A72-4BC5-B3CD-2FA83C74D340}">
      <dsp:nvSpPr>
        <dsp:cNvPr id="0" name=""/>
        <dsp:cNvSpPr/>
      </dsp:nvSpPr>
      <dsp:spPr>
        <a:xfrm>
          <a:off x="298440" y="1941293"/>
          <a:ext cx="2008296" cy="1290295"/>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12B8B3-6BD9-468C-94A1-46D3E4D05C48}">
      <dsp:nvSpPr>
        <dsp:cNvPr id="0" name=""/>
        <dsp:cNvSpPr/>
      </dsp:nvSpPr>
      <dsp:spPr>
        <a:xfrm>
          <a:off x="298440" y="4680952"/>
          <a:ext cx="2004832" cy="212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0" rIns="57150" bIns="0" numCol="1" spcCol="1270" anchor="b" anchorCtr="0">
          <a:noAutofit/>
        </a:bodyPr>
        <a:lstStyle/>
        <a:p>
          <a:pPr marL="0" lvl="0" indent="0" algn="l" defTabSz="666750">
            <a:lnSpc>
              <a:spcPct val="90000"/>
            </a:lnSpc>
            <a:spcBef>
              <a:spcPct val="0"/>
            </a:spcBef>
            <a:spcAft>
              <a:spcPct val="35000"/>
            </a:spcAft>
            <a:buNone/>
          </a:pPr>
          <a:r>
            <a:rPr lang="en-US" sz="1500" b="1" kern="1200" dirty="0">
              <a:solidFill>
                <a:srgbClr val="0000FF"/>
              </a:solidFill>
              <a:latin typeface="Vivaldi" panose="03020602050506090804" pitchFamily="66" charset="0"/>
            </a:rPr>
            <a:t>Volunteer</a:t>
          </a:r>
        </a:p>
      </dsp:txBody>
      <dsp:txXfrm>
        <a:off x="298440" y="4680952"/>
        <a:ext cx="2004832" cy="212196"/>
      </dsp:txXfrm>
    </dsp:sp>
    <dsp:sp modelId="{062C0F85-53BA-413D-BE6C-1025DD29499E}">
      <dsp:nvSpPr>
        <dsp:cNvPr id="0" name=""/>
        <dsp:cNvSpPr/>
      </dsp:nvSpPr>
      <dsp:spPr>
        <a:xfrm>
          <a:off x="298440" y="3608220"/>
          <a:ext cx="2008296" cy="1290295"/>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312899"/>
            <a:ext cx="7772400" cy="1703680"/>
          </a:xfrm>
        </p:spPr>
        <p:txBody>
          <a:bodyPr anchor="b"/>
          <a:lstStyle>
            <a:lvl1pPr algn="ctr">
              <a:defRPr sz="6000"/>
            </a:lvl1pPr>
          </a:lstStyle>
          <a:p>
            <a:r>
              <a:rPr lang="en-US" dirty="0"/>
              <a:t>Click to edit Master title style</a:t>
            </a:r>
          </a:p>
        </p:txBody>
      </p:sp>
    </p:spTree>
    <p:extLst>
      <p:ext uri="{BB962C8B-B14F-4D97-AF65-F5344CB8AC3E}">
        <p14:creationId xmlns:p14="http://schemas.microsoft.com/office/powerpoint/2010/main" val="11119357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3188" y="502052"/>
            <a:ext cx="2057400" cy="365125"/>
          </a:xfrm>
        </p:spPr>
        <p:txBody>
          <a:bodyPr/>
          <a:lstStyle/>
          <a:p>
            <a:fld id="{FF0F3E34-43B2-4D11-827A-EC747E8F2E2F}" type="slidenum">
              <a:rPr lang="en-US" smtClean="0"/>
              <a:t>‹#›</a:t>
            </a:fld>
            <a:endParaRPr lang="en-US" dirty="0"/>
          </a:p>
        </p:txBody>
      </p:sp>
    </p:spTree>
    <p:extLst>
      <p:ext uri="{BB962C8B-B14F-4D97-AF65-F5344CB8AC3E}">
        <p14:creationId xmlns:p14="http://schemas.microsoft.com/office/powerpoint/2010/main" val="22763426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3188" y="502052"/>
            <a:ext cx="2057400" cy="365125"/>
          </a:xfrm>
        </p:spPr>
        <p:txBody>
          <a:bodyPr/>
          <a:lstStyle/>
          <a:p>
            <a:fld id="{FF0F3E34-43B2-4D11-827A-EC747E8F2E2F}" type="slidenum">
              <a:rPr lang="en-US" smtClean="0"/>
              <a:t>‹#›</a:t>
            </a:fld>
            <a:endParaRPr lang="en-US" dirty="0"/>
          </a:p>
        </p:txBody>
      </p:sp>
    </p:spTree>
    <p:extLst>
      <p:ext uri="{BB962C8B-B14F-4D97-AF65-F5344CB8AC3E}">
        <p14:creationId xmlns:p14="http://schemas.microsoft.com/office/powerpoint/2010/main" val="1562394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231580"/>
          </a:xfrm>
          <a:prstGeom prst="rect">
            <a:avLst/>
          </a:prstGeom>
        </p:spPr>
      </p:pic>
      <p:sp>
        <p:nvSpPr>
          <p:cNvPr id="2" name="Title 1"/>
          <p:cNvSpPr>
            <a:spLocks noGrp="1"/>
          </p:cNvSpPr>
          <p:nvPr>
            <p:ph type="ctrTitle"/>
          </p:nvPr>
        </p:nvSpPr>
        <p:spPr>
          <a:xfrm>
            <a:off x="685800" y="2983145"/>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498112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6845376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1870"/>
            <a:ext cx="9144000"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698319" y="1469342"/>
            <a:ext cx="7886700" cy="32214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67144253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89307"/>
            <a:ext cx="9144000"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628650" y="1414870"/>
            <a:ext cx="7886700" cy="32214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42524283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365126"/>
            <a:ext cx="9144000" cy="2141310"/>
          </a:xfrm>
        </p:spPr>
        <p:txBody>
          <a:bodyPr/>
          <a:lstStyle/>
          <a:p>
            <a:r>
              <a:rPr lang="en-US" dirty="0"/>
              <a:t>Click to edit Master title style</a:t>
            </a:r>
          </a:p>
        </p:txBody>
      </p:sp>
      <p:sp>
        <p:nvSpPr>
          <p:cNvPr id="3" name="Content Placeholder 2"/>
          <p:cNvSpPr>
            <a:spLocks noGrp="1"/>
          </p:cNvSpPr>
          <p:nvPr>
            <p:ph idx="1"/>
          </p:nvPr>
        </p:nvSpPr>
        <p:spPr>
          <a:xfrm>
            <a:off x="628650" y="2841171"/>
            <a:ext cx="7886700" cy="33357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25358966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180181953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297278796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2587" y="59961"/>
            <a:ext cx="2057400" cy="365125"/>
          </a:xfrm>
        </p:spPr>
        <p:txBody>
          <a:bodyPr/>
          <a:lstStyle/>
          <a:p>
            <a:fld id="{FF0F3E34-43B2-4D11-827A-EC747E8F2E2F}" type="slidenum">
              <a:rPr lang="en-US" smtClean="0"/>
              <a:t>‹#›</a:t>
            </a:fld>
            <a:endParaRPr lang="en-US"/>
          </a:p>
        </p:txBody>
      </p:sp>
    </p:spTree>
    <p:extLst>
      <p:ext uri="{BB962C8B-B14F-4D97-AF65-F5344CB8AC3E}">
        <p14:creationId xmlns:p14="http://schemas.microsoft.com/office/powerpoint/2010/main" val="101886368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3188" y="502052"/>
            <a:ext cx="2057400" cy="365125"/>
          </a:xfrm>
        </p:spPr>
        <p:txBody>
          <a:bodyPr/>
          <a:lstStyle/>
          <a:p>
            <a:fld id="{FF0F3E34-43B2-4D11-827A-EC747E8F2E2F}" type="slidenum">
              <a:rPr lang="en-US" smtClean="0"/>
              <a:t>‹#›</a:t>
            </a:fld>
            <a:endParaRPr lang="en-US" dirty="0"/>
          </a:p>
        </p:txBody>
      </p:sp>
    </p:spTree>
    <p:extLst>
      <p:ext uri="{BB962C8B-B14F-4D97-AF65-F5344CB8AC3E}">
        <p14:creationId xmlns:p14="http://schemas.microsoft.com/office/powerpoint/2010/main" val="66417147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39E9F-10B9-4A47-ACA2-0A3F1EC103AC}" type="datetimeFigureOut">
              <a:rPr lang="en-US" smtClean="0"/>
              <a:t>10/11/2024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F3E34-43B2-4D11-827A-EC747E8F2E2F}" type="slidenum">
              <a:rPr lang="en-US" smtClean="0"/>
              <a:t>‹#›</a:t>
            </a:fld>
            <a:endParaRPr lang="en-US"/>
          </a:p>
        </p:txBody>
      </p:sp>
    </p:spTree>
    <p:extLst>
      <p:ext uri="{BB962C8B-B14F-4D97-AF65-F5344CB8AC3E}">
        <p14:creationId xmlns:p14="http://schemas.microsoft.com/office/powerpoint/2010/main" val="1909795075"/>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79" r:id="rId4"/>
    <p:sldLayoutId id="2147483677" r:id="rId5"/>
    <p:sldLayoutId id="2147483672" r:id="rId6"/>
    <p:sldLayoutId id="2147483676" r:id="rId7"/>
    <p:sldLayoutId id="2147483678" r:id="rId8"/>
    <p:sldLayoutId id="2147483663" r:id="rId9"/>
    <p:sldLayoutId id="2147483680" r:id="rId10"/>
    <p:sldLayoutId id="214748367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12.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uwgcnj.org/campaign-toolkit/" TargetMode="Externa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hyperlink" Target="mailto:lcheeseman@uwgcnj.org" TargetMode="External"/><Relationship Id="rId2" Type="http://schemas.openxmlformats.org/officeDocument/2006/relationships/hyperlink" Target="http://www.uwgcnj.org/campaign-toolkit/" TargetMode="External"/><Relationship Id="rId1" Type="http://schemas.openxmlformats.org/officeDocument/2006/relationships/slideLayout" Target="../slideLayouts/slideLayout6.xml"/><Relationship Id="rId5" Type="http://schemas.openxmlformats.org/officeDocument/2006/relationships/image" Target="../media/image37.emf"/><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43.emf"/><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5.xml"/><Relationship Id="rId5" Type="http://schemas.openxmlformats.org/officeDocument/2006/relationships/image" Target="../media/image44.jpg"/><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7.emf"/><Relationship Id="rId7" Type="http://schemas.openxmlformats.org/officeDocument/2006/relationships/diagramColors" Target="../diagrams/colors1.xml"/><Relationship Id="rId2" Type="http://schemas.openxmlformats.org/officeDocument/2006/relationships/image" Target="../media/image46.emf"/><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mailto:donnamurphy@uwgcnj.org" TargetMode="External"/><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8.xml"/><Relationship Id="rId5" Type="http://schemas.openxmlformats.org/officeDocument/2006/relationships/image" Target="../media/image62.emf"/><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nj211.org/" TargetMode="Externa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jpeg"/><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25.emf"/><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6.png"/><Relationship Id="rId7" Type="http://schemas.openxmlformats.org/officeDocument/2006/relationships/image" Target="../media/image28.emf"/><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0.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uwgcnj.org/campaign-toolkit/" TargetMode="External"/><Relationship Id="rId1" Type="http://schemas.openxmlformats.org/officeDocument/2006/relationships/slideLayout" Target="../slideLayouts/slideLayout4.xml"/><Relationship Id="rId5" Type="http://schemas.openxmlformats.org/officeDocument/2006/relationships/image" Target="../media/image30.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74453"/>
            <a:ext cx="9144000" cy="2846717"/>
          </a:xfrm>
        </p:spPr>
        <p:txBody>
          <a:bodyPr>
            <a:normAutofit/>
          </a:bodyPr>
          <a:lstStyle/>
          <a:p>
            <a:pPr algn="r"/>
            <a:br>
              <a:rPr lang="en-US" sz="2800" b="1" dirty="0">
                <a:solidFill>
                  <a:srgbClr val="7030A0"/>
                </a:solidFill>
                <a:latin typeface="Arial Rounded MT Bold" panose="020F0704030504030204" pitchFamily="34" charset="0"/>
                <a:cs typeface="Arial" pitchFamily="34" charset="0"/>
              </a:rPr>
            </a:br>
            <a:br>
              <a:rPr lang="en-US" sz="2800" b="1" dirty="0">
                <a:solidFill>
                  <a:srgbClr val="7030A0"/>
                </a:solidFill>
                <a:latin typeface="Arial Rounded MT Bold" panose="020F0704030504030204" pitchFamily="34" charset="0"/>
                <a:cs typeface="Arial" pitchFamily="34" charset="0"/>
              </a:rPr>
            </a:br>
            <a:br>
              <a:rPr lang="en-US" sz="2800" b="1" dirty="0">
                <a:solidFill>
                  <a:srgbClr val="7030A0"/>
                </a:solidFill>
                <a:latin typeface="Arial Rounded MT Bold" panose="020F0704030504030204" pitchFamily="34" charset="0"/>
                <a:cs typeface="Arial" pitchFamily="34" charset="0"/>
              </a:rPr>
            </a:br>
            <a:br>
              <a:rPr lang="en-US" sz="2800" b="1" dirty="0">
                <a:solidFill>
                  <a:srgbClr val="7030A0"/>
                </a:solidFill>
                <a:latin typeface="Arial Rounded MT Bold" panose="020F0704030504030204" pitchFamily="34" charset="0"/>
                <a:cs typeface="Arial" pitchFamily="34" charset="0"/>
              </a:rPr>
            </a:br>
            <a:br>
              <a:rPr lang="en-US" sz="2800" b="1" dirty="0">
                <a:solidFill>
                  <a:srgbClr val="7030A0"/>
                </a:solidFill>
                <a:latin typeface="Arial Rounded MT Bold" panose="020F0704030504030204" pitchFamily="34" charset="0"/>
                <a:cs typeface="Arial" pitchFamily="34" charset="0"/>
              </a:rPr>
            </a:br>
            <a:br>
              <a:rPr lang="en-US" sz="2800" b="1" dirty="0">
                <a:solidFill>
                  <a:srgbClr val="7030A0"/>
                </a:solidFill>
                <a:latin typeface="Arial Rounded MT Bold" panose="020F0704030504030204" pitchFamily="34" charset="0"/>
                <a:cs typeface="Arial" pitchFamily="34" charset="0"/>
              </a:rPr>
            </a:br>
            <a:endParaRPr lang="en-US" sz="2800" dirty="0">
              <a:solidFill>
                <a:srgbClr val="7030A0"/>
              </a:solidFill>
              <a:latin typeface="Arial Rounded MT Bold" panose="020F0704030504030204" pitchFamily="34" charset="0"/>
            </a:endParaRPr>
          </a:p>
        </p:txBody>
      </p:sp>
      <p:sp>
        <p:nvSpPr>
          <p:cNvPr id="8" name="Rectangle 7"/>
          <p:cNvSpPr/>
          <p:nvPr/>
        </p:nvSpPr>
        <p:spPr>
          <a:xfrm>
            <a:off x="0" y="-115409"/>
            <a:ext cx="9144000" cy="70812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
          <p:cNvSpPr txBox="1">
            <a:spLocks noChangeArrowheads="1"/>
          </p:cNvSpPr>
          <p:nvPr/>
        </p:nvSpPr>
        <p:spPr bwMode="auto">
          <a:xfrm>
            <a:off x="590909" y="5339567"/>
            <a:ext cx="7962182" cy="1293703"/>
          </a:xfrm>
          <a:prstGeom prst="rect">
            <a:avLst/>
          </a:prstGeom>
          <a:noFill/>
          <a:ln w="9525">
            <a:noFill/>
            <a:miter lim="800000"/>
            <a:headEnd/>
            <a:tailEnd/>
          </a:ln>
        </p:spPr>
        <p:txBody>
          <a:bodyPr rot="0" vert="horz" wrap="square" lIns="91440" tIns="45720" rIns="91440" bIns="45720" anchor="t" anchorCtr="0">
            <a:noAutofit/>
          </a:bodyPr>
          <a:lstStyle/>
          <a:p>
            <a:pPr algn="ctr"/>
            <a:r>
              <a:rPr lang="en-US" sz="3600" b="1" dirty="0">
                <a:ln>
                  <a:solidFill>
                    <a:schemeClr val="tx1"/>
                  </a:solidFill>
                </a:ln>
                <a:solidFill>
                  <a:srgbClr val="0000FF"/>
                </a:solidFill>
                <a:latin typeface="Verdana" panose="020B0604030504040204" pitchFamily="34" charset="0"/>
                <a:ea typeface="Verdana" panose="020B0604030504040204" pitchFamily="34" charset="0"/>
                <a:cs typeface="Microsoft Sans Serif" panose="020B0604020202020204" pitchFamily="34" charset="0"/>
              </a:rPr>
              <a:t>United Way Campaign 2024</a:t>
            </a:r>
          </a:p>
          <a:p>
            <a:pPr algn="ctr"/>
            <a:r>
              <a:rPr lang="en-US" sz="3600" b="1" dirty="0">
                <a:ln>
                  <a:solidFill>
                    <a:schemeClr val="tx1"/>
                  </a:solidFill>
                </a:ln>
                <a:solidFill>
                  <a:srgbClr val="0000FF"/>
                </a:solidFill>
                <a:effectLst/>
                <a:latin typeface="Verdana" panose="020B0604030504040204" pitchFamily="34" charset="0"/>
                <a:ea typeface="Verdana" panose="020B0604030504040204" pitchFamily="34" charset="0"/>
                <a:cs typeface="Microsoft Sans Serif" panose="020B0604020202020204" pitchFamily="34" charset="0"/>
              </a:rPr>
              <a:t>Best Practices</a:t>
            </a:r>
          </a:p>
        </p:txBody>
      </p:sp>
      <p:pic>
        <p:nvPicPr>
          <p:cNvPr id="11" name="Picture 10">
            <a:extLst>
              <a:ext uri="{FF2B5EF4-FFF2-40B4-BE49-F238E27FC236}">
                <a16:creationId xmlns:a16="http://schemas.microsoft.com/office/drawing/2014/main" id="{70238995-A3A1-F1E2-97D9-B5BEAAE67F62}"/>
              </a:ext>
            </a:extLst>
          </p:cNvPr>
          <p:cNvPicPr>
            <a:picLocks noChangeAspect="1"/>
          </p:cNvPicPr>
          <p:nvPr/>
        </p:nvPicPr>
        <p:blipFill>
          <a:blip r:embed="rId2"/>
          <a:stretch>
            <a:fillRect/>
          </a:stretch>
        </p:blipFill>
        <p:spPr>
          <a:xfrm>
            <a:off x="1108363" y="474452"/>
            <a:ext cx="6991927" cy="4532553"/>
          </a:xfrm>
          <a:prstGeom prst="rect">
            <a:avLst/>
          </a:prstGeom>
        </p:spPr>
      </p:pic>
    </p:spTree>
    <p:extLst>
      <p:ext uri="{BB962C8B-B14F-4D97-AF65-F5344CB8AC3E}">
        <p14:creationId xmlns:p14="http://schemas.microsoft.com/office/powerpoint/2010/main" val="161300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 y="6392174"/>
            <a:ext cx="4770408" cy="465825"/>
          </a:xfrm>
          <a:prstGeom prst="rect">
            <a:avLst/>
          </a:prstGeom>
          <a:solidFill>
            <a:srgbClr val="65CD99"/>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solidFill>
                  <a:srgbClr val="3FBF7F"/>
                </a:solidFill>
                <a:effectLst/>
                <a:latin typeface="Times New Roman" panose="02020603050405020304" pitchFamily="18" charset="0"/>
                <a:ea typeface="Times New Roman" panose="02020603050405020304" pitchFamily="18" charset="0"/>
              </a:rPr>
              <a:t> </a:t>
            </a:r>
          </a:p>
        </p:txBody>
      </p:sp>
      <p:sp>
        <p:nvSpPr>
          <p:cNvPr id="5" name="Text Box 2"/>
          <p:cNvSpPr txBox="1">
            <a:spLocks noChangeArrowheads="1"/>
          </p:cNvSpPr>
          <p:nvPr/>
        </p:nvSpPr>
        <p:spPr bwMode="auto">
          <a:xfrm>
            <a:off x="4770409" y="6392174"/>
            <a:ext cx="4373591" cy="465824"/>
          </a:xfrm>
          <a:prstGeom prst="rect">
            <a:avLst/>
          </a:prstGeom>
          <a:solidFill>
            <a:srgbClr val="994D95"/>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solidFill>
                  <a:srgbClr val="3FBF7F"/>
                </a:solidFill>
                <a:effectLst/>
                <a:latin typeface="Times New Roman" panose="02020603050405020304" pitchFamily="18" charset="0"/>
                <a:ea typeface="Times New Roman" panose="02020603050405020304" pitchFamily="18" charset="0"/>
              </a:rPr>
              <a:t> </a:t>
            </a:r>
          </a:p>
        </p:txBody>
      </p:sp>
      <p:sp>
        <p:nvSpPr>
          <p:cNvPr id="6" name="Rectangle 5"/>
          <p:cNvSpPr/>
          <p:nvPr/>
        </p:nvSpPr>
        <p:spPr>
          <a:xfrm>
            <a:off x="-4762" y="1"/>
            <a:ext cx="9144000" cy="6852674"/>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26566" y="0"/>
            <a:ext cx="4890868" cy="6858000"/>
          </a:xfrm>
          <a:prstGeom prst="rect">
            <a:avLst/>
          </a:prstGeom>
        </p:spPr>
      </p:pic>
      <p:sp>
        <p:nvSpPr>
          <p:cNvPr id="7" name="Rectangle 6"/>
          <p:cNvSpPr/>
          <p:nvPr/>
        </p:nvSpPr>
        <p:spPr>
          <a:xfrm>
            <a:off x="0" y="0"/>
            <a:ext cx="9144000" cy="685800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762" y="-5324"/>
            <a:ext cx="9148762"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a:spLocks noGrp="1"/>
          </p:cNvSpPr>
          <p:nvPr>
            <p:ph idx="1"/>
          </p:nvPr>
        </p:nvSpPr>
        <p:spPr>
          <a:xfrm>
            <a:off x="628650" y="1080655"/>
            <a:ext cx="7886700" cy="3802063"/>
          </a:xfrm>
        </p:spPr>
        <p:txBody>
          <a:bodyPr>
            <a:noAutofit/>
          </a:bodyPr>
          <a:lstStyle/>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Attend ECM (Employee Campaign Manager) Training</a:t>
            </a:r>
            <a:r>
              <a:rPr lang="en-US" sz="1600" dirty="0">
                <a:latin typeface="Tahoma" panose="020B0604030504040204" pitchFamily="34" charset="0"/>
                <a:ea typeface="Tahoma" panose="020B0604030504040204" pitchFamily="34" charset="0"/>
                <a:cs typeface="Tahoma" panose="020B0604030504040204" pitchFamily="34" charset="0"/>
              </a:rPr>
              <a:t>…this forum typically is held each September in the UW office and lasts a couple of hours in the morning. New ideas are presented, successful techniques are reviewed, and there are many opportunities to brainstorm with your fellow ECMs. A continental breakfast is also offered.</a:t>
            </a:r>
          </a:p>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Review last year’s campaign </a:t>
            </a:r>
            <a:r>
              <a:rPr lang="en-US" sz="1600" dirty="0">
                <a:latin typeface="Tahoma" panose="020B0604030504040204" pitchFamily="34" charset="0"/>
                <a:ea typeface="Tahoma" panose="020B0604030504040204" pitchFamily="34" charset="0"/>
                <a:cs typeface="Tahoma" panose="020B0604030504040204" pitchFamily="34" charset="0"/>
              </a:rPr>
              <a:t>– what worked and what you would do differently</a:t>
            </a:r>
          </a:p>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Seek campaign support </a:t>
            </a:r>
            <a:r>
              <a:rPr lang="en-US" sz="1600" dirty="0">
                <a:latin typeface="Tahoma" panose="020B0604030504040204" pitchFamily="34" charset="0"/>
                <a:ea typeface="Tahoma" panose="020B0604030504040204" pitchFamily="34" charset="0"/>
                <a:cs typeface="Tahoma" panose="020B0604030504040204" pitchFamily="34" charset="0"/>
              </a:rPr>
              <a:t>from top management</a:t>
            </a:r>
          </a:p>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There’s fun in numbers! </a:t>
            </a:r>
            <a:r>
              <a:rPr lang="en-US" sz="1600" dirty="0">
                <a:latin typeface="Tahoma" panose="020B0604030504040204" pitchFamily="34" charset="0"/>
                <a:ea typeface="Tahoma" panose="020B0604030504040204" pitchFamily="34" charset="0"/>
                <a:cs typeface="Tahoma" panose="020B0604030504040204" pitchFamily="34" charset="0"/>
              </a:rPr>
              <a:t>Recruit a few coworkers who are eager to help</a:t>
            </a:r>
          </a:p>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Plan </a:t>
            </a:r>
            <a:r>
              <a:rPr lang="en-US" sz="1600" dirty="0">
                <a:latin typeface="Tahoma" panose="020B0604030504040204" pitchFamily="34" charset="0"/>
                <a:ea typeface="Tahoma" panose="020B0604030504040204" pitchFamily="34" charset="0"/>
                <a:cs typeface="Tahoma" panose="020B0604030504040204" pitchFamily="34" charset="0"/>
              </a:rPr>
              <a:t>for how long your campaign will last…one week? Two?</a:t>
            </a:r>
          </a:p>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Develop a fun strategy </a:t>
            </a:r>
            <a:r>
              <a:rPr lang="en-US" sz="1600" dirty="0">
                <a:latin typeface="Tahoma" panose="020B0604030504040204" pitchFamily="34" charset="0"/>
                <a:ea typeface="Tahoma" panose="020B0604030504040204" pitchFamily="34" charset="0"/>
                <a:cs typeface="Tahoma" panose="020B0604030504040204" pitchFamily="34" charset="0"/>
              </a:rPr>
              <a:t>that includes a short campaign kickoff (maybe during lunchtime!) with some light refreshments, and propose a theme, incentives or other activities</a:t>
            </a:r>
          </a:p>
        </p:txBody>
      </p:sp>
      <p:sp>
        <p:nvSpPr>
          <p:cNvPr id="9" name="Title 1"/>
          <p:cNvSpPr>
            <a:spLocks noGrp="1"/>
          </p:cNvSpPr>
          <p:nvPr>
            <p:ph type="title"/>
          </p:nvPr>
        </p:nvSpPr>
        <p:spPr>
          <a:xfrm>
            <a:off x="0" y="365126"/>
            <a:ext cx="9144000" cy="715529"/>
          </a:xfrm>
        </p:spPr>
        <p:txBody>
          <a:bodyPr>
            <a:normAutofit/>
          </a:bodyPr>
          <a:lstStyle/>
          <a:p>
            <a:pPr algn="ctr"/>
            <a:r>
              <a:rPr lang="en-US"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Important First Steps</a:t>
            </a:r>
          </a:p>
        </p:txBody>
      </p:sp>
      <p:sp>
        <p:nvSpPr>
          <p:cNvPr id="14" name="Rectangle 2">
            <a:extLst>
              <a:ext uri="{FF2B5EF4-FFF2-40B4-BE49-F238E27FC236}">
                <a16:creationId xmlns:a16="http://schemas.microsoft.com/office/drawing/2014/main" id="{A49AB6BC-FDED-03C7-E7BD-5D7657ADE190}"/>
              </a:ext>
            </a:extLst>
          </p:cNvPr>
          <p:cNvSpPr>
            <a:spLocks noChangeArrowheads="1"/>
          </p:cNvSpPr>
          <p:nvPr/>
        </p:nvSpPr>
        <p:spPr bwMode="auto">
          <a:xfrm>
            <a:off x="-9524"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C:\Users\lcheeseman\Pictures\localized logos 002.jpg"/>
          <p:cNvPicPr/>
          <p:nvPr/>
        </p:nvPicPr>
        <p:blipFill>
          <a:blip r:embed="rId5" cstate="print"/>
          <a:srcRect/>
          <a:stretch>
            <a:fillRect/>
          </a:stretch>
        </p:blipFill>
        <p:spPr bwMode="auto">
          <a:xfrm>
            <a:off x="2862079" y="4548920"/>
            <a:ext cx="465825" cy="327805"/>
          </a:xfrm>
          <a:prstGeom prst="rect">
            <a:avLst/>
          </a:prstGeom>
          <a:noFill/>
          <a:ln w="9525">
            <a:noFill/>
            <a:miter lim="800000"/>
            <a:headEnd/>
            <a:tailEnd/>
          </a:ln>
        </p:spPr>
      </p:pic>
      <p:sp>
        <p:nvSpPr>
          <p:cNvPr id="2" name="Rectangle 1">
            <a:extLst>
              <a:ext uri="{FF2B5EF4-FFF2-40B4-BE49-F238E27FC236}">
                <a16:creationId xmlns:a16="http://schemas.microsoft.com/office/drawing/2014/main" id="{0081EE5F-478A-5E70-B2BF-1C6161A0B2D8}"/>
              </a:ext>
            </a:extLst>
          </p:cNvPr>
          <p:cNvSpPr/>
          <p:nvPr/>
        </p:nvSpPr>
        <p:spPr>
          <a:xfrm>
            <a:off x="0" y="4437891"/>
            <a:ext cx="9144000" cy="245100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colorful shapes&#10;&#10;Description automatically generated">
            <a:extLst>
              <a:ext uri="{FF2B5EF4-FFF2-40B4-BE49-F238E27FC236}">
                <a16:creationId xmlns:a16="http://schemas.microsoft.com/office/drawing/2014/main" id="{E606C4EF-9ECE-1C4C-1DC2-117035185C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6108" y="4585633"/>
            <a:ext cx="3949999" cy="2155519"/>
          </a:xfrm>
          <a:prstGeom prst="rect">
            <a:avLst/>
          </a:prstGeom>
        </p:spPr>
      </p:pic>
    </p:spTree>
    <p:extLst>
      <p:ext uri="{BB962C8B-B14F-4D97-AF65-F5344CB8AC3E}">
        <p14:creationId xmlns:p14="http://schemas.microsoft.com/office/powerpoint/2010/main" val="30076008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62" y="-5324"/>
            <a:ext cx="9148762"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Users\lcheeseman\Pictures\localized logos 002.jpg"/>
          <p:cNvPicPr/>
          <p:nvPr/>
        </p:nvPicPr>
        <p:blipFill>
          <a:blip r:embed="rId2" cstate="print"/>
          <a:srcRect/>
          <a:stretch>
            <a:fillRect/>
          </a:stretch>
        </p:blipFill>
        <p:spPr bwMode="auto">
          <a:xfrm>
            <a:off x="4140679" y="6123274"/>
            <a:ext cx="724619" cy="579451"/>
          </a:xfrm>
          <a:prstGeom prst="rect">
            <a:avLst/>
          </a:prstGeom>
          <a:noFill/>
          <a:ln w="9525">
            <a:noFill/>
            <a:miter lim="800000"/>
            <a:headEnd/>
            <a:tailEnd/>
          </a:ln>
        </p:spPr>
      </p:pic>
      <p:sp>
        <p:nvSpPr>
          <p:cNvPr id="3" name="Rectangle 2">
            <a:extLst>
              <a:ext uri="{FF2B5EF4-FFF2-40B4-BE49-F238E27FC236}">
                <a16:creationId xmlns:a16="http://schemas.microsoft.com/office/drawing/2014/main" id="{98BB4A5B-1300-4198-358D-4F08DD93724A}"/>
              </a:ext>
            </a:extLst>
          </p:cNvPr>
          <p:cNvSpPr/>
          <p:nvPr/>
        </p:nvSpPr>
        <p:spPr>
          <a:xfrm>
            <a:off x="-4762" y="-5324"/>
            <a:ext cx="9148762" cy="68942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p:cNvSpPr>
            <a:spLocks noGrp="1"/>
          </p:cNvSpPr>
          <p:nvPr>
            <p:ph type="title"/>
          </p:nvPr>
        </p:nvSpPr>
        <p:spPr/>
        <p:txBody>
          <a:bodyPr>
            <a:noAutofit/>
          </a:bodyPr>
          <a:lstStyle/>
          <a:p>
            <a:pPr algn="ctr"/>
            <a:r>
              <a:rPr lang="en-US" sz="40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Do you and your coworkers want to help people in your community? </a:t>
            </a:r>
            <a:br>
              <a:rPr lang="en-US" sz="40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40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It’s easy! Here’s how…</a:t>
            </a:r>
            <a:br>
              <a:rPr lang="en-US" sz="4000" b="1" dirty="0">
                <a:ln>
                  <a:solidFill>
                    <a:schemeClr val="tx1"/>
                  </a:solidFill>
                </a:ln>
                <a:solidFill>
                  <a:srgbClr val="005A58"/>
                </a:solidFill>
                <a:latin typeface="+mn-lt"/>
              </a:rPr>
            </a:br>
            <a:endParaRPr lang="en-US" sz="4000" dirty="0">
              <a:ln>
                <a:solidFill>
                  <a:schemeClr val="tx1"/>
                </a:solidFill>
              </a:ln>
              <a:solidFill>
                <a:srgbClr val="005A58"/>
              </a:solidFill>
              <a:latin typeface="+mn-lt"/>
            </a:endParaRPr>
          </a:p>
        </p:txBody>
      </p:sp>
      <p:sp>
        <p:nvSpPr>
          <p:cNvPr id="4" name="Content Placeholder 3">
            <a:extLst>
              <a:ext uri="{FF2B5EF4-FFF2-40B4-BE49-F238E27FC236}">
                <a16:creationId xmlns:a16="http://schemas.microsoft.com/office/drawing/2014/main" id="{406BA2FE-74FD-E15E-73DE-217643E1939F}"/>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9AA2EDC8-4F9E-2C22-9624-332E15163678}"/>
              </a:ext>
            </a:extLst>
          </p:cNvPr>
          <p:cNvPicPr>
            <a:picLocks noChangeAspect="1"/>
          </p:cNvPicPr>
          <p:nvPr/>
        </p:nvPicPr>
        <p:blipFill>
          <a:blip r:embed="rId3"/>
          <a:stretch>
            <a:fillRect/>
          </a:stretch>
        </p:blipFill>
        <p:spPr>
          <a:xfrm>
            <a:off x="341744" y="2152073"/>
            <a:ext cx="8469747" cy="4550651"/>
          </a:xfrm>
          <a:prstGeom prst="rect">
            <a:avLst/>
          </a:prstGeom>
        </p:spPr>
      </p:pic>
    </p:spTree>
    <p:extLst>
      <p:ext uri="{BB962C8B-B14F-4D97-AF65-F5344CB8AC3E}">
        <p14:creationId xmlns:p14="http://schemas.microsoft.com/office/powerpoint/2010/main" val="416248730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24" y="1"/>
            <a:ext cx="9153524" cy="693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noGrp="1"/>
          </p:cNvSpPr>
          <p:nvPr>
            <p:ph type="title"/>
          </p:nvPr>
        </p:nvSpPr>
        <p:spPr>
          <a:xfrm>
            <a:off x="476834" y="38920"/>
            <a:ext cx="8228297" cy="590931"/>
          </a:xfrm>
          <a:prstGeom prst="rect">
            <a:avLst/>
          </a:prstGeom>
          <a:noFill/>
        </p:spPr>
        <p:txBody>
          <a:bodyPr wrap="square" rtlCol="0">
            <a:spAutoFit/>
          </a:bodyPr>
          <a:lstStyle/>
          <a:p>
            <a:pPr algn="ctr"/>
            <a:r>
              <a:rPr lang="en-US" sz="36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ECM Plan of Action</a:t>
            </a:r>
          </a:p>
        </p:txBody>
      </p:sp>
      <p:sp>
        <p:nvSpPr>
          <p:cNvPr id="5" name="Content Placeholder 4"/>
          <p:cNvSpPr txBox="1">
            <a:spLocks noGrp="1"/>
          </p:cNvSpPr>
          <p:nvPr>
            <p:ph idx="1"/>
          </p:nvPr>
        </p:nvSpPr>
        <p:spPr>
          <a:xfrm>
            <a:off x="818431" y="635180"/>
            <a:ext cx="7886700" cy="4649991"/>
          </a:xfrm>
          <a:prstGeom prst="rect">
            <a:avLst/>
          </a:prstGeom>
          <a:noFill/>
        </p:spPr>
        <p:txBody>
          <a:bodyPr wrap="square" rtlCol="0">
            <a:spAutoFit/>
          </a:bodyPr>
          <a:lstStyle/>
          <a:p>
            <a:pPr marL="0" indent="0">
              <a:buNone/>
            </a:pPr>
            <a:r>
              <a:rPr lang="en-US" sz="1600" dirty="0">
                <a:latin typeface="Calibri" panose="020F0502020204030204" pitchFamily="34" charset="0"/>
              </a:rPr>
              <a:t>1.</a:t>
            </a:r>
            <a:r>
              <a:rPr lang="en-US" sz="1700" dirty="0">
                <a:latin typeface="Calibri" panose="020F0502020204030204" pitchFamily="34" charset="0"/>
              </a:rPr>
              <a:t>  </a:t>
            </a:r>
            <a:r>
              <a:rPr lang="en-US" sz="1700" b="1" dirty="0">
                <a:latin typeface="Calibri" panose="020F050202020403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Teamwork! </a:t>
            </a:r>
            <a:r>
              <a:rPr lang="en-US" sz="1400" dirty="0">
                <a:latin typeface="Tahoma" panose="020B0604030504040204" pitchFamily="34" charset="0"/>
                <a:ea typeface="Tahoma" panose="020B0604030504040204" pitchFamily="34" charset="0"/>
                <a:cs typeface="Tahoma" panose="020B0604030504040204" pitchFamily="34" charset="0"/>
              </a:rPr>
              <a:t>Ask a couple of your coworkers to assist you…this will be your “committee”.</a:t>
            </a:r>
            <a:br>
              <a:rPr lang="en-US" sz="1400" dirty="0">
                <a:latin typeface="Tahoma" panose="020B0604030504040204" pitchFamily="34" charset="0"/>
                <a:ea typeface="Tahoma" panose="020B0604030504040204" pitchFamily="34" charset="0"/>
                <a:cs typeface="Tahoma" panose="020B0604030504040204" pitchFamily="34" charset="0"/>
              </a:rPr>
            </a:b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2.   </a:t>
            </a:r>
            <a:r>
              <a:rPr lang="en-US" sz="1400" b="1" dirty="0">
                <a:latin typeface="Tahoma" panose="020B0604030504040204" pitchFamily="34" charset="0"/>
                <a:ea typeface="Tahoma" panose="020B0604030504040204" pitchFamily="34" charset="0"/>
                <a:cs typeface="Tahoma" panose="020B0604030504040204" pitchFamily="34" charset="0"/>
              </a:rPr>
              <a:t>Ask senior management </a:t>
            </a:r>
            <a:r>
              <a:rPr lang="en-US" sz="1400" dirty="0">
                <a:latin typeface="Tahoma" panose="020B0604030504040204" pitchFamily="34" charset="0"/>
                <a:ea typeface="Tahoma" panose="020B0604030504040204" pitchFamily="34" charset="0"/>
                <a:cs typeface="Tahoma" panose="020B0604030504040204" pitchFamily="34" charset="0"/>
              </a:rPr>
              <a:t>if they would publicly support the campaign via email blasts,</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      or thanking those who pledged via email or text.</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3.   </a:t>
            </a:r>
            <a:r>
              <a:rPr lang="en-US" sz="1400" b="1" dirty="0">
                <a:latin typeface="Tahoma" panose="020B0604030504040204" pitchFamily="34" charset="0"/>
                <a:ea typeface="Tahoma" panose="020B0604030504040204" pitchFamily="34" charset="0"/>
                <a:cs typeface="Tahoma" panose="020B0604030504040204" pitchFamily="34" charset="0"/>
              </a:rPr>
              <a:t>Review</a:t>
            </a:r>
            <a:r>
              <a:rPr lang="en-US" sz="1400" dirty="0">
                <a:latin typeface="Tahoma" panose="020B0604030504040204" pitchFamily="34" charset="0"/>
                <a:ea typeface="Tahoma" panose="020B0604030504040204" pitchFamily="34" charset="0"/>
                <a:cs typeface="Tahoma" panose="020B0604030504040204" pitchFamily="34" charset="0"/>
              </a:rPr>
              <a:t> the prior year’s campaign performance &amp; calculate a winning strategy.</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4.   </a:t>
            </a:r>
            <a:r>
              <a:rPr lang="en-US" sz="1400" b="1" dirty="0">
                <a:latin typeface="Tahoma" panose="020B0604030504040204" pitchFamily="34" charset="0"/>
                <a:ea typeface="Tahoma" panose="020B0604030504040204" pitchFamily="34" charset="0"/>
                <a:cs typeface="Tahoma" panose="020B0604030504040204" pitchFamily="34" charset="0"/>
              </a:rPr>
              <a:t>Be the “face” of United Way</a:t>
            </a:r>
            <a:r>
              <a:rPr lang="en-US" sz="1400" dirty="0">
                <a:latin typeface="Tahoma" panose="020B0604030504040204" pitchFamily="34" charset="0"/>
                <a:ea typeface="Tahoma" panose="020B0604030504040204" pitchFamily="34" charset="0"/>
                <a:cs typeface="Tahoma" panose="020B0604030504040204" pitchFamily="34" charset="0"/>
              </a:rPr>
              <a:t>…hand deliver brochures to your coworkers, put</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      up posters around your workplace announcing the campaign, </a:t>
            </a:r>
            <a:r>
              <a:rPr lang="en-US" sz="1400" b="1" dirty="0">
                <a:latin typeface="Tahoma" panose="020B0604030504040204" pitchFamily="34" charset="0"/>
                <a:ea typeface="Tahoma" panose="020B0604030504040204" pitchFamily="34" charset="0"/>
                <a:cs typeface="Tahoma" panose="020B0604030504040204" pitchFamily="34" charset="0"/>
              </a:rPr>
              <a:t>look on our website at</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hlinkClick r:id="rId2"/>
              </a:rPr>
              <a:t>www.uwgcnj.org/campaign-toolkit/</a:t>
            </a:r>
            <a:r>
              <a:rPr lang="en-US" sz="1400" b="1" dirty="0">
                <a:latin typeface="Tahoma" panose="020B0604030504040204" pitchFamily="34" charset="0"/>
                <a:ea typeface="Tahoma" panose="020B0604030504040204" pitchFamily="34" charset="0"/>
                <a:cs typeface="Tahoma" panose="020B0604030504040204" pitchFamily="34" charset="0"/>
              </a:rPr>
              <a:t> for motivational posters &amp; other materials!</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5.   </a:t>
            </a:r>
            <a:r>
              <a:rPr lang="en-US" sz="1400" b="1" dirty="0">
                <a:latin typeface="Tahoma" panose="020B0604030504040204" pitchFamily="34" charset="0"/>
                <a:ea typeface="Tahoma" panose="020B0604030504040204" pitchFamily="34" charset="0"/>
                <a:cs typeface="Tahoma" panose="020B0604030504040204" pitchFamily="34" charset="0"/>
              </a:rPr>
              <a:t>Run the campaign</a:t>
            </a:r>
            <a:r>
              <a:rPr lang="en-US" sz="1400" dirty="0">
                <a:latin typeface="Tahoma" panose="020B0604030504040204" pitchFamily="34" charset="0"/>
                <a:ea typeface="Tahoma" panose="020B0604030504040204" pitchFamily="34" charset="0"/>
                <a:cs typeface="Tahoma" panose="020B0604030504040204" pitchFamily="34" charset="0"/>
              </a:rPr>
              <a:t>:</a:t>
            </a:r>
          </a:p>
          <a:p>
            <a:pPr marL="800100" lvl="1" indent="-34290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Personalize pledge forms with employee names, if possible</a:t>
            </a:r>
          </a:p>
          <a:p>
            <a:pPr marL="800100" lvl="1" indent="-34290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Schedule dates for the campaign to begin and end</a:t>
            </a:r>
          </a:p>
          <a:p>
            <a:pPr marL="800100" lvl="1" indent="-34290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Ask Donna Murphy, UWGC Campaign Director, to schedule a guest speaker for your kickoff date</a:t>
            </a:r>
          </a:p>
          <a:p>
            <a:pPr marL="800100" lvl="1" indent="-34290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Make sure all employees have received UWGC Brochures and pledge forms</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6.   </a:t>
            </a:r>
            <a:r>
              <a:rPr lang="en-US" sz="1400" b="1" dirty="0">
                <a:latin typeface="Tahoma" panose="020B0604030504040204" pitchFamily="34" charset="0"/>
                <a:ea typeface="Tahoma" panose="020B0604030504040204" pitchFamily="34" charset="0"/>
                <a:cs typeface="Tahoma" panose="020B0604030504040204" pitchFamily="34" charset="0"/>
              </a:rPr>
              <a:t>Report campaign results </a:t>
            </a:r>
            <a:r>
              <a:rPr lang="en-US" sz="1400" dirty="0">
                <a:latin typeface="Tahoma" panose="020B0604030504040204" pitchFamily="34" charset="0"/>
                <a:ea typeface="Tahoma" panose="020B0604030504040204" pitchFamily="34" charset="0"/>
                <a:cs typeface="Tahoma" panose="020B0604030504040204" pitchFamily="34" charset="0"/>
              </a:rPr>
              <a:t>to Donna Murphy (see “Wrapping Up the Campaign”)</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7.   </a:t>
            </a:r>
            <a:r>
              <a:rPr lang="en-US" sz="1400" b="1" dirty="0">
                <a:latin typeface="Tahoma" panose="020B0604030504040204" pitchFamily="34" charset="0"/>
                <a:ea typeface="Tahoma" panose="020B0604030504040204" pitchFamily="34" charset="0"/>
                <a:cs typeface="Tahoma" panose="020B0604030504040204" pitchFamily="34" charset="0"/>
              </a:rPr>
              <a:t>Report final results </a:t>
            </a:r>
            <a:r>
              <a:rPr lang="en-US" sz="1400" dirty="0">
                <a:latin typeface="Tahoma" panose="020B0604030504040204" pitchFamily="34" charset="0"/>
                <a:ea typeface="Tahoma" panose="020B0604030504040204" pitchFamily="34" charset="0"/>
                <a:cs typeface="Tahoma" panose="020B0604030504040204" pitchFamily="34" charset="0"/>
              </a:rPr>
              <a:t>throughout your workplace and thank all who pledged via email </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      blast, text, and/or departmental meeting.</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8.   </a:t>
            </a:r>
            <a:r>
              <a:rPr lang="en-US" sz="1400" b="1" dirty="0">
                <a:latin typeface="Tahoma" panose="020B0604030504040204" pitchFamily="34" charset="0"/>
                <a:ea typeface="Tahoma" panose="020B0604030504040204" pitchFamily="34" charset="0"/>
                <a:cs typeface="Tahoma" panose="020B0604030504040204" pitchFamily="34" charset="0"/>
              </a:rPr>
              <a:t>Don’t forget to say THANK YOU to all donors, committee members, and helpers!</a:t>
            </a:r>
          </a:p>
        </p:txBody>
      </p:sp>
      <p:sp>
        <p:nvSpPr>
          <p:cNvPr id="7" name="Rectangle 6"/>
          <p:cNvSpPr/>
          <p:nvPr/>
        </p:nvSpPr>
        <p:spPr>
          <a:xfrm>
            <a:off x="-4762" y="5344610"/>
            <a:ext cx="9144000" cy="1508062"/>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4F445B1-54A3-6E0D-E267-AC1EB0C8767F}"/>
              </a:ext>
            </a:extLst>
          </p:cNvPr>
          <p:cNvSpPr/>
          <p:nvPr/>
        </p:nvSpPr>
        <p:spPr>
          <a:xfrm>
            <a:off x="-9524" y="5285171"/>
            <a:ext cx="9158286" cy="15728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1E73059-AAE1-A4A4-D75A-86BE113AFB7E}"/>
              </a:ext>
            </a:extLst>
          </p:cNvPr>
          <p:cNvPicPr>
            <a:picLocks noChangeAspect="1"/>
          </p:cNvPicPr>
          <p:nvPr/>
        </p:nvPicPr>
        <p:blipFill>
          <a:blip r:embed="rId4"/>
          <a:stretch>
            <a:fillRect/>
          </a:stretch>
        </p:blipFill>
        <p:spPr>
          <a:xfrm>
            <a:off x="284672" y="5521368"/>
            <a:ext cx="8683837" cy="1154546"/>
          </a:xfrm>
          <a:prstGeom prst="rect">
            <a:avLst/>
          </a:prstGeom>
        </p:spPr>
      </p:pic>
    </p:spTree>
    <p:extLst>
      <p:ext uri="{BB962C8B-B14F-4D97-AF65-F5344CB8AC3E}">
        <p14:creationId xmlns:p14="http://schemas.microsoft.com/office/powerpoint/2010/main" val="319094791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24" y="1"/>
            <a:ext cx="9148762" cy="693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 y="0"/>
            <a:ext cx="9155925" cy="684747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62" y="-41416"/>
            <a:ext cx="9160686" cy="693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1380226"/>
            <a:ext cx="7886700" cy="3830129"/>
          </a:xfrm>
        </p:spPr>
        <p:txBody>
          <a:bodyPr>
            <a:normAutofit/>
          </a:bodyPr>
          <a:lstStyle/>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Emphasize payroll deduction </a:t>
            </a:r>
            <a:r>
              <a:rPr lang="en-US" sz="1700" dirty="0">
                <a:latin typeface="Tahoma" panose="020B0604030504040204" pitchFamily="34" charset="0"/>
                <a:ea typeface="Tahoma" panose="020B0604030504040204" pitchFamily="34" charset="0"/>
                <a:cs typeface="Tahoma" panose="020B0604030504040204" pitchFamily="34" charset="0"/>
              </a:rPr>
              <a:t>as the preferred method of giving…it’s the most cost-effective and easiest way to pledge.</a:t>
            </a:r>
          </a:p>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“Asks” are more effective if done in person </a:t>
            </a:r>
            <a:r>
              <a:rPr lang="en-US" sz="1700" dirty="0">
                <a:latin typeface="Tahoma" panose="020B0604030504040204" pitchFamily="34" charset="0"/>
                <a:ea typeface="Tahoma" panose="020B0604030504040204" pitchFamily="34" charset="0"/>
                <a:cs typeface="Tahoma" panose="020B0604030504040204" pitchFamily="34" charset="0"/>
              </a:rPr>
              <a:t>rather than sending an “ask” in an email or leaving a pile of pledge forms in a common area…these are typically ignored. Instead, speak about the campaign at staff meetings either live or virtual, and hand pledge forms to your coworkers personally.</a:t>
            </a:r>
          </a:p>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Promote and educate! </a:t>
            </a:r>
            <a:r>
              <a:rPr lang="en-US" sz="1700" dirty="0">
                <a:latin typeface="Tahoma" panose="020B0604030504040204" pitchFamily="34" charset="0"/>
                <a:ea typeface="Tahoma" panose="020B0604030504040204" pitchFamily="34" charset="0"/>
                <a:cs typeface="Tahoma" panose="020B0604030504040204" pitchFamily="34" charset="0"/>
              </a:rPr>
              <a:t>Many people do not realize that pledging just $3.00 per week (the price of a cup of coffee) becomes $156.00 given per year! Make sure all your coworkers know this. </a:t>
            </a:r>
          </a:p>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Create awareness </a:t>
            </a:r>
            <a:r>
              <a:rPr lang="en-US" sz="1700" dirty="0">
                <a:latin typeface="Tahoma" panose="020B0604030504040204" pitchFamily="34" charset="0"/>
                <a:ea typeface="Tahoma" panose="020B0604030504040204" pitchFamily="34" charset="0"/>
                <a:cs typeface="Tahoma" panose="020B0604030504040204" pitchFamily="34" charset="0"/>
              </a:rPr>
              <a:t>of the campaign using posters, fliers, and email blasts.</a:t>
            </a:r>
          </a:p>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Share your campaign results </a:t>
            </a:r>
            <a:r>
              <a:rPr lang="en-US" sz="1700" dirty="0">
                <a:latin typeface="Tahoma" panose="020B0604030504040204" pitchFamily="34" charset="0"/>
                <a:ea typeface="Tahoma" panose="020B0604030504040204" pitchFamily="34" charset="0"/>
                <a:cs typeface="Tahoma" panose="020B0604030504040204" pitchFamily="34" charset="0"/>
              </a:rPr>
              <a:t>throughout your workplace.</a:t>
            </a:r>
          </a:p>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Track and report results</a:t>
            </a:r>
            <a:r>
              <a:rPr lang="en-US" sz="1700" dirty="0">
                <a:latin typeface="Tahoma" panose="020B0604030504040204" pitchFamily="34" charset="0"/>
                <a:ea typeface="Tahoma" panose="020B0604030504040204" pitchFamily="34" charset="0"/>
                <a:cs typeface="Tahoma" panose="020B0604030504040204" pitchFamily="34" charset="0"/>
              </a:rPr>
              <a:t>.</a:t>
            </a:r>
          </a:p>
        </p:txBody>
      </p:sp>
      <p:sp>
        <p:nvSpPr>
          <p:cNvPr id="5" name="Title 1"/>
          <p:cNvSpPr>
            <a:spLocks noGrp="1"/>
          </p:cNvSpPr>
          <p:nvPr>
            <p:ph type="title"/>
          </p:nvPr>
        </p:nvSpPr>
        <p:spPr>
          <a:xfrm>
            <a:off x="0" y="365126"/>
            <a:ext cx="9144000" cy="911583"/>
          </a:xfrm>
        </p:spPr>
        <p:txBody>
          <a:bodyPr>
            <a:normAutofit/>
          </a:bodyPr>
          <a:lstStyle/>
          <a:p>
            <a:pPr algn="ctr"/>
            <a:r>
              <a:rPr lang="en-US" sz="32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Things to do during the Campaign…</a:t>
            </a:r>
          </a:p>
        </p:txBody>
      </p:sp>
      <p:pic>
        <p:nvPicPr>
          <p:cNvPr id="11" name="Picture 10" descr="C:\Users\lcheeseman\Pictures\localized logos 002.jpg">
            <a:extLst>
              <a:ext uri="{FF2B5EF4-FFF2-40B4-BE49-F238E27FC236}">
                <a16:creationId xmlns:a16="http://schemas.microsoft.com/office/drawing/2014/main" id="{A0BDF387-EB14-4D51-4F22-7273CDDD6179}"/>
              </a:ext>
            </a:extLst>
          </p:cNvPr>
          <p:cNvPicPr/>
          <p:nvPr/>
        </p:nvPicPr>
        <p:blipFill>
          <a:blip r:embed="rId3" cstate="print"/>
          <a:srcRect/>
          <a:stretch>
            <a:fillRect/>
          </a:stretch>
        </p:blipFill>
        <p:spPr bwMode="auto">
          <a:xfrm>
            <a:off x="6835806" y="5552388"/>
            <a:ext cx="1016194" cy="711831"/>
          </a:xfrm>
          <a:prstGeom prst="rect">
            <a:avLst/>
          </a:prstGeom>
          <a:noFill/>
          <a:ln w="9525">
            <a:noFill/>
            <a:miter lim="800000"/>
            <a:headEnd/>
            <a:tailEnd/>
          </a:ln>
        </p:spPr>
      </p:pic>
      <p:sp>
        <p:nvSpPr>
          <p:cNvPr id="8" name="Rectangle 7">
            <a:extLst>
              <a:ext uri="{FF2B5EF4-FFF2-40B4-BE49-F238E27FC236}">
                <a16:creationId xmlns:a16="http://schemas.microsoft.com/office/drawing/2014/main" id="{20C19910-198B-26E4-1747-CF1073657D06}"/>
              </a:ext>
            </a:extLst>
          </p:cNvPr>
          <p:cNvSpPr/>
          <p:nvPr/>
        </p:nvSpPr>
        <p:spPr>
          <a:xfrm>
            <a:off x="-26210" y="5015345"/>
            <a:ext cx="9170210" cy="19910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yellow sign with white text&#10;&#10;Description automatically generated with medium confidence">
            <a:extLst>
              <a:ext uri="{FF2B5EF4-FFF2-40B4-BE49-F238E27FC236}">
                <a16:creationId xmlns:a16="http://schemas.microsoft.com/office/drawing/2014/main" id="{3878FD0D-D398-0E96-F75A-69F14C06E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9626" y="5104660"/>
            <a:ext cx="4030462" cy="1707304"/>
          </a:xfrm>
          <a:prstGeom prst="rect">
            <a:avLst/>
          </a:prstGeom>
        </p:spPr>
      </p:pic>
    </p:spTree>
    <p:extLst>
      <p:ext uri="{BB962C8B-B14F-4D97-AF65-F5344CB8AC3E}">
        <p14:creationId xmlns:p14="http://schemas.microsoft.com/office/powerpoint/2010/main" val="339956918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70210" cy="684747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5" name="Rectangle 4"/>
          <p:cNvSpPr/>
          <p:nvPr/>
        </p:nvSpPr>
        <p:spPr>
          <a:xfrm>
            <a:off x="-4762" y="-41416"/>
            <a:ext cx="9170210" cy="693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364569"/>
            <a:ext cx="9144000" cy="905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Wrapping up the Campaign</a:t>
            </a:r>
          </a:p>
        </p:txBody>
      </p:sp>
      <p:sp>
        <p:nvSpPr>
          <p:cNvPr id="7" name="Text Placeholder 2"/>
          <p:cNvSpPr txBox="1">
            <a:spLocks/>
          </p:cNvSpPr>
          <p:nvPr/>
        </p:nvSpPr>
        <p:spPr>
          <a:xfrm>
            <a:off x="840013" y="1154229"/>
            <a:ext cx="8090263" cy="3158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Make a final request </a:t>
            </a:r>
            <a:r>
              <a:rPr lang="en-US" sz="1600" dirty="0">
                <a:latin typeface="Tahoma" panose="020B0604030504040204" pitchFamily="34" charset="0"/>
                <a:ea typeface="Tahoma" panose="020B0604030504040204" pitchFamily="34" charset="0"/>
                <a:cs typeface="Tahoma" panose="020B0604030504040204" pitchFamily="34" charset="0"/>
              </a:rPr>
              <a:t>via email for all employees to fill out their pledge forms </a:t>
            </a:r>
          </a:p>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Ensure </a:t>
            </a:r>
            <a:r>
              <a:rPr lang="en-US" sz="1600" dirty="0">
                <a:latin typeface="Tahoma" panose="020B0604030504040204" pitchFamily="34" charset="0"/>
                <a:ea typeface="Tahoma" panose="020B0604030504040204" pitchFamily="34" charset="0"/>
                <a:cs typeface="Tahoma" panose="020B0604030504040204" pitchFamily="34" charset="0"/>
              </a:rPr>
              <a:t>the pledge forms are filled out completely, signed, and that the math is accurate…</a:t>
            </a:r>
            <a:r>
              <a:rPr lang="en-US" sz="1600" b="1" dirty="0">
                <a:latin typeface="Tahoma" panose="020B0604030504040204" pitchFamily="34" charset="0"/>
                <a:ea typeface="Tahoma" panose="020B0604030504040204" pitchFamily="34" charset="0"/>
                <a:cs typeface="Tahoma" panose="020B0604030504040204" pitchFamily="34" charset="0"/>
              </a:rPr>
              <a:t>say THANK YOU to all those who pledge!</a:t>
            </a:r>
          </a:p>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Collect pledge forms </a:t>
            </a:r>
            <a:r>
              <a:rPr lang="en-US" sz="1600" dirty="0">
                <a:latin typeface="Tahoma" panose="020B0604030504040204" pitchFamily="34" charset="0"/>
                <a:ea typeface="Tahoma" panose="020B0604030504040204" pitchFamily="34" charset="0"/>
                <a:cs typeface="Tahoma" panose="020B0604030504040204" pitchFamily="34" charset="0"/>
              </a:rPr>
              <a:t>and any cash or checks (most pledges will be payroll deduction), total all the proceeds, collect Thanks for Giving tickets, put everything in an Employee Campaign Envelope (provided for you), and give to your Loaned Executive or call Campaign Director Donna Murphy to let her know that it’s ready for pick up (856.845.4303 x180).</a:t>
            </a:r>
          </a:p>
          <a:p>
            <a:pP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Develop a formal thank you plan</a:t>
            </a:r>
            <a:r>
              <a:rPr lang="en-US" sz="1600" dirty="0">
                <a:latin typeface="Tahoma" panose="020B0604030504040204" pitchFamily="34" charset="0"/>
                <a:ea typeface="Tahoma" panose="020B0604030504040204" pitchFamily="34" charset="0"/>
                <a:cs typeface="Tahoma" panose="020B0604030504040204" pitchFamily="34" charset="0"/>
              </a:rPr>
              <a:t> for all volunteers and donors…an email blast along with an invitation to donuts in the breakroom is one idea</a:t>
            </a:r>
          </a:p>
        </p:txBody>
      </p:sp>
      <p:pic>
        <p:nvPicPr>
          <p:cNvPr id="16" name="Picture 15" descr="C:\Users\lcheeseman\Pictures\localized logos 002.jpg">
            <a:extLst>
              <a:ext uri="{FF2B5EF4-FFF2-40B4-BE49-F238E27FC236}">
                <a16:creationId xmlns:a16="http://schemas.microsoft.com/office/drawing/2014/main" id="{D77D378C-F510-A6BD-9A7C-C59F27009D10}"/>
              </a:ext>
            </a:extLst>
          </p:cNvPr>
          <p:cNvPicPr/>
          <p:nvPr/>
        </p:nvPicPr>
        <p:blipFill>
          <a:blip r:embed="rId3" cstate="print"/>
          <a:srcRect/>
          <a:stretch>
            <a:fillRect/>
          </a:stretch>
        </p:blipFill>
        <p:spPr bwMode="auto">
          <a:xfrm>
            <a:off x="5978339" y="4027872"/>
            <a:ext cx="727969" cy="514608"/>
          </a:xfrm>
          <a:prstGeom prst="rect">
            <a:avLst/>
          </a:prstGeom>
          <a:noFill/>
          <a:ln w="9525">
            <a:noFill/>
            <a:miter lim="800000"/>
            <a:headEnd/>
            <a:tailEnd/>
          </a:ln>
        </p:spPr>
      </p:pic>
      <p:sp>
        <p:nvSpPr>
          <p:cNvPr id="3" name="Rectangle 2">
            <a:extLst>
              <a:ext uri="{FF2B5EF4-FFF2-40B4-BE49-F238E27FC236}">
                <a16:creationId xmlns:a16="http://schemas.microsoft.com/office/drawing/2014/main" id="{7FA15F8C-E4C1-F0C8-7F52-CC9F51578545}"/>
              </a:ext>
            </a:extLst>
          </p:cNvPr>
          <p:cNvSpPr/>
          <p:nvPr/>
        </p:nvSpPr>
        <p:spPr>
          <a:xfrm>
            <a:off x="0" y="3877386"/>
            <a:ext cx="9186230" cy="3043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E376FE78-ADEE-DEDB-D8D5-EDE21843444F}"/>
              </a:ext>
            </a:extLst>
          </p:cNvPr>
          <p:cNvPicPr>
            <a:picLocks noGrp="1" noChangeAspect="1"/>
          </p:cNvPicPr>
          <p:nvPr>
            <p:ph idx="1"/>
          </p:nvPr>
        </p:nvPicPr>
        <p:blipFill>
          <a:blip r:embed="rId4"/>
          <a:stretch>
            <a:fillRect/>
          </a:stretch>
        </p:blipFill>
        <p:spPr>
          <a:xfrm>
            <a:off x="3232675" y="4027872"/>
            <a:ext cx="2678649" cy="2742108"/>
          </a:xfrm>
        </p:spPr>
      </p:pic>
    </p:spTree>
    <p:extLst>
      <p:ext uri="{BB962C8B-B14F-4D97-AF65-F5344CB8AC3E}">
        <p14:creationId xmlns:p14="http://schemas.microsoft.com/office/powerpoint/2010/main" val="412360992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1905" y="0"/>
            <a:ext cx="9148762" cy="693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A421A"/>
              </a:buClr>
              <a:buFont typeface="Wingdings" panose="05000000000000000000" pitchFamily="2" charset="2"/>
              <a:buChar char="ü"/>
            </a:pPr>
            <a:endParaRPr lang="en-US" dirty="0">
              <a:solidFill>
                <a:schemeClr val="tx1"/>
              </a:solidFill>
            </a:endParaRPr>
          </a:p>
        </p:txBody>
      </p:sp>
      <p:sp>
        <p:nvSpPr>
          <p:cNvPr id="5" name="Title 1"/>
          <p:cNvSpPr txBox="1">
            <a:spLocks/>
          </p:cNvSpPr>
          <p:nvPr/>
        </p:nvSpPr>
        <p:spPr>
          <a:xfrm>
            <a:off x="1" y="73891"/>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And the most important “Best Practice” of all….</a:t>
            </a:r>
            <a:r>
              <a:rPr lang="en-US" sz="32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br>
              <a:rPr lang="en-US" sz="32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32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SAY “THANK YOU”!</a:t>
            </a:r>
            <a:endParaRPr lang="en-US" sz="3200" b="1" i="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Content Placeholder 2"/>
          <p:cNvSpPr txBox="1">
            <a:spLocks/>
          </p:cNvSpPr>
          <p:nvPr/>
        </p:nvSpPr>
        <p:spPr>
          <a:xfrm>
            <a:off x="1331156" y="1180474"/>
            <a:ext cx="6762750" cy="3589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9" name="Content Placeholder 2"/>
          <p:cNvSpPr txBox="1">
            <a:spLocks/>
          </p:cNvSpPr>
          <p:nvPr/>
        </p:nvSpPr>
        <p:spPr>
          <a:xfrm>
            <a:off x="465827" y="1252411"/>
            <a:ext cx="8367622" cy="4750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421A"/>
              </a:buCl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Send a personal thank you </a:t>
            </a:r>
            <a:r>
              <a:rPr lang="en-US" sz="1600" dirty="0">
                <a:latin typeface="Tahoma" panose="020B0604030504040204" pitchFamily="34" charset="0"/>
                <a:ea typeface="Tahoma" panose="020B0604030504040204" pitchFamily="34" charset="0"/>
                <a:cs typeface="Tahoma" panose="020B0604030504040204" pitchFamily="34" charset="0"/>
              </a:rPr>
              <a:t>to your campaign team &amp; management.</a:t>
            </a:r>
          </a:p>
          <a:p>
            <a:pPr>
              <a:buClr>
                <a:srgbClr val="2A421A"/>
              </a:buCl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Place Thank-You posters </a:t>
            </a:r>
            <a:r>
              <a:rPr lang="en-US" sz="1600" dirty="0">
                <a:latin typeface="Tahoma" panose="020B0604030504040204" pitchFamily="34" charset="0"/>
                <a:ea typeface="Tahoma" panose="020B0604030504040204" pitchFamily="34" charset="0"/>
                <a:cs typeface="Tahoma" panose="020B0604030504040204" pitchFamily="34" charset="0"/>
              </a:rPr>
              <a:t>throughout facility (available from UWGC and can be found on our website </a:t>
            </a:r>
            <a:r>
              <a:rPr lang="en-US" sz="1600" dirty="0">
                <a:latin typeface="Tahoma" panose="020B0604030504040204" pitchFamily="34" charset="0"/>
                <a:ea typeface="Tahoma" panose="020B0604030504040204" pitchFamily="34" charset="0"/>
                <a:cs typeface="Tahoma" panose="020B0604030504040204" pitchFamily="34" charset="0"/>
                <a:hlinkClick r:id="rId2"/>
              </a:rPr>
              <a:t>www.uwgcnj.org/campaign-toolkit/</a:t>
            </a:r>
            <a:r>
              <a:rPr lang="en-US" sz="1600" dirty="0">
                <a:latin typeface="Tahoma" panose="020B0604030504040204" pitchFamily="34" charset="0"/>
                <a:ea typeface="Tahoma" panose="020B0604030504040204" pitchFamily="34" charset="0"/>
                <a:cs typeface="Tahoma" panose="020B0604030504040204" pitchFamily="34" charset="0"/>
              </a:rPr>
              <a:t> …please email </a:t>
            </a:r>
            <a:r>
              <a:rPr lang="en-US" sz="1600" dirty="0">
                <a:latin typeface="Tahoma" panose="020B0604030504040204" pitchFamily="34" charset="0"/>
                <a:ea typeface="Tahoma" panose="020B0604030504040204" pitchFamily="34" charset="0"/>
                <a:cs typeface="Tahoma" panose="020B0604030504040204" pitchFamily="34" charset="0"/>
                <a:hlinkClick r:id="rId3"/>
              </a:rPr>
              <a:t>lcheeseman@uwgcnj.org</a:t>
            </a:r>
            <a:r>
              <a:rPr lang="en-US" sz="1600" dirty="0">
                <a:latin typeface="Tahoma" panose="020B0604030504040204" pitchFamily="34" charset="0"/>
                <a:ea typeface="Tahoma" panose="020B0604030504040204" pitchFamily="34" charset="0"/>
                <a:cs typeface="Tahoma" panose="020B0604030504040204" pitchFamily="34" charset="0"/>
              </a:rPr>
              <a:t> for more info – all posters can be personalized)</a:t>
            </a:r>
          </a:p>
          <a:p>
            <a:pPr>
              <a:buClr>
                <a:srgbClr val="2A421A"/>
              </a:buCl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Publish a special Thank-You</a:t>
            </a:r>
            <a:r>
              <a:rPr lang="en-US" sz="1600" dirty="0">
                <a:latin typeface="Tahoma" panose="020B0604030504040204" pitchFamily="34" charset="0"/>
                <a:ea typeface="Tahoma" panose="020B0604030504040204" pitchFamily="34" charset="0"/>
                <a:cs typeface="Tahoma" panose="020B0604030504040204" pitchFamily="34" charset="0"/>
              </a:rPr>
              <a:t> edition of Employee Newsletter.</a:t>
            </a:r>
          </a:p>
          <a:p>
            <a:pPr>
              <a:buClr>
                <a:srgbClr val="2A421A"/>
              </a:buCl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Send Thank-You emails </a:t>
            </a:r>
            <a:r>
              <a:rPr lang="en-US" sz="1600" dirty="0">
                <a:latin typeface="Tahoma" panose="020B0604030504040204" pitchFamily="34" charset="0"/>
                <a:ea typeface="Tahoma" panose="020B0604030504040204" pitchFamily="34" charset="0"/>
                <a:cs typeface="Tahoma" panose="020B0604030504040204" pitchFamily="34" charset="0"/>
              </a:rPr>
              <a:t>or text messages.</a:t>
            </a:r>
          </a:p>
          <a:p>
            <a:pPr>
              <a:buClr>
                <a:srgbClr val="2A421A"/>
              </a:buCl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Always publicize winners of raffles, prizes, competitions, etc.</a:t>
            </a:r>
            <a:br>
              <a:rPr lang="en-US" sz="1600" b="1" dirty="0">
                <a:latin typeface="Tahoma" panose="020B0604030504040204" pitchFamily="34" charset="0"/>
                <a:ea typeface="Tahoma" panose="020B0604030504040204" pitchFamily="34" charset="0"/>
                <a:cs typeface="Tahoma" panose="020B0604030504040204" pitchFamily="34" charset="0"/>
              </a:rPr>
            </a:br>
            <a:br>
              <a:rPr lang="en-US" sz="2400" dirty="0"/>
            </a:br>
            <a:br>
              <a:rPr lang="en-US" sz="2400" dirty="0"/>
            </a:br>
            <a:br>
              <a:rPr lang="en-US" sz="1600" dirty="0"/>
            </a:br>
            <a:endParaRPr lang="en-US" sz="1600" dirty="0"/>
          </a:p>
        </p:txBody>
      </p:sp>
      <p:pic>
        <p:nvPicPr>
          <p:cNvPr id="12" name="Picture 11" descr="C:\Users\lcheeseman\Pictures\localized logos 002.jpg">
            <a:extLst>
              <a:ext uri="{FF2B5EF4-FFF2-40B4-BE49-F238E27FC236}">
                <a16:creationId xmlns:a16="http://schemas.microsoft.com/office/drawing/2014/main" id="{0E3D6D49-620B-F654-8003-510AE16AB46E}"/>
              </a:ext>
            </a:extLst>
          </p:cNvPr>
          <p:cNvPicPr/>
          <p:nvPr/>
        </p:nvPicPr>
        <p:blipFill>
          <a:blip r:embed="rId4" cstate="print"/>
          <a:srcRect/>
          <a:stretch>
            <a:fillRect/>
          </a:stretch>
        </p:blipFill>
        <p:spPr bwMode="auto">
          <a:xfrm>
            <a:off x="2533606" y="4374834"/>
            <a:ext cx="465825" cy="327805"/>
          </a:xfrm>
          <a:prstGeom prst="rect">
            <a:avLst/>
          </a:prstGeom>
          <a:noFill/>
          <a:ln w="9525">
            <a:noFill/>
            <a:miter lim="800000"/>
            <a:headEnd/>
            <a:tailEnd/>
          </a:ln>
        </p:spPr>
      </p:pic>
      <p:sp>
        <p:nvSpPr>
          <p:cNvPr id="7" name="Rectangle 6">
            <a:extLst>
              <a:ext uri="{FF2B5EF4-FFF2-40B4-BE49-F238E27FC236}">
                <a16:creationId xmlns:a16="http://schemas.microsoft.com/office/drawing/2014/main" id="{8F2D18C4-2792-782C-739C-009DCB46FB48}"/>
              </a:ext>
            </a:extLst>
          </p:cNvPr>
          <p:cNvSpPr/>
          <p:nvPr/>
        </p:nvSpPr>
        <p:spPr>
          <a:xfrm>
            <a:off x="-19048" y="3396126"/>
            <a:ext cx="9155905" cy="35013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AD0C192-024B-FF44-DD63-8B9EF94346CC}"/>
              </a:ext>
            </a:extLst>
          </p:cNvPr>
          <p:cNvPicPr>
            <a:picLocks noChangeAspect="1"/>
          </p:cNvPicPr>
          <p:nvPr/>
        </p:nvPicPr>
        <p:blipFill>
          <a:blip r:embed="rId5"/>
          <a:stretch>
            <a:fillRect/>
          </a:stretch>
        </p:blipFill>
        <p:spPr>
          <a:xfrm>
            <a:off x="1717965" y="3556000"/>
            <a:ext cx="5745018" cy="3228109"/>
          </a:xfrm>
          <a:prstGeom prst="rect">
            <a:avLst/>
          </a:prstGeom>
          <a:ln>
            <a:solidFill>
              <a:schemeClr val="tx1"/>
            </a:solidFill>
          </a:ln>
        </p:spPr>
      </p:pic>
    </p:spTree>
    <p:extLst>
      <p:ext uri="{BB962C8B-B14F-4D97-AF65-F5344CB8AC3E}">
        <p14:creationId xmlns:p14="http://schemas.microsoft.com/office/powerpoint/2010/main" val="356633356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001A-2445-DEF0-3714-FE5AEAC47F34}"/>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C1420CDE-08A1-4B75-E14B-1209C68BCC12}"/>
              </a:ext>
            </a:extLst>
          </p:cNvPr>
          <p:cNvSpPr/>
          <p:nvPr/>
        </p:nvSpPr>
        <p:spPr>
          <a:xfrm>
            <a:off x="-11905" y="0"/>
            <a:ext cx="915590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8C12C4D-61FB-7476-4CB9-4E59FC26D4EA}"/>
              </a:ext>
            </a:extLst>
          </p:cNvPr>
          <p:cNvSpPr txBox="1"/>
          <p:nvPr/>
        </p:nvSpPr>
        <p:spPr>
          <a:xfrm>
            <a:off x="471054" y="628073"/>
            <a:ext cx="8368145" cy="7848302"/>
          </a:xfrm>
          <a:prstGeom prst="rect">
            <a:avLst/>
          </a:prstGeom>
          <a:noFill/>
        </p:spPr>
        <p:txBody>
          <a:bodyPr wrap="square" rtlCol="0">
            <a:spAutoFit/>
          </a:bodyPr>
          <a:lstStyle/>
          <a:p>
            <a:r>
              <a:rPr lang="en-US" sz="24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Many of our supporters have asked for more information concerning how their donations are spent supporting various programs at our partner agencies.</a:t>
            </a:r>
            <a:br>
              <a:rPr lang="en-US" sz="24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24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4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We heard you! On the following pages you will find examples of helpful and educational campaign materials for you to use as you run your campaign. All these and much more can be found on our website at </a:t>
            </a:r>
            <a:r>
              <a:rPr lang="en-US" sz="2400" b="1" dirty="0">
                <a:solidFill>
                  <a:srgbClr val="CC00FF"/>
                </a:solidFill>
                <a:latin typeface="Microsoft Sans Serif" panose="020B0604020202020204" pitchFamily="34" charset="0"/>
                <a:ea typeface="Microsoft Sans Serif" panose="020B0604020202020204" pitchFamily="34" charset="0"/>
                <a:cs typeface="Microsoft Sans Serif" panose="020B0604020202020204" pitchFamily="34" charset="0"/>
              </a:rPr>
              <a:t>uwgcnj.org/campaign-toolkit/</a:t>
            </a: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 name="Content Placeholder 6" descr="A close-up of a sign&#10;&#10;Description automatically generated">
            <a:extLst>
              <a:ext uri="{FF2B5EF4-FFF2-40B4-BE49-F238E27FC236}">
                <a16:creationId xmlns:a16="http://schemas.microsoft.com/office/drawing/2014/main" id="{AD5604A2-07FE-0338-FBDE-75EACE5A307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1176" y="3892982"/>
            <a:ext cx="2687698" cy="2599892"/>
          </a:xfrm>
        </p:spPr>
      </p:pic>
      <p:pic>
        <p:nvPicPr>
          <p:cNvPr id="9" name="Picture 8" descr="A hand holding a sign&#10;&#10;Description automatically generated">
            <a:extLst>
              <a:ext uri="{FF2B5EF4-FFF2-40B4-BE49-F238E27FC236}">
                <a16:creationId xmlns:a16="http://schemas.microsoft.com/office/drawing/2014/main" id="{BF0833F1-B5AB-E149-AF6A-DCA1782E3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311" y="3892982"/>
            <a:ext cx="2281197" cy="2599891"/>
          </a:xfrm>
          <a:prstGeom prst="rect">
            <a:avLst/>
          </a:prstGeom>
        </p:spPr>
      </p:pic>
    </p:spTree>
    <p:extLst>
      <p:ext uri="{BB962C8B-B14F-4D97-AF65-F5344CB8AC3E}">
        <p14:creationId xmlns:p14="http://schemas.microsoft.com/office/powerpoint/2010/main" val="254167858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88267E-162F-3A88-60D6-FA1D06D1C794}"/>
              </a:ext>
            </a:extLst>
          </p:cNvPr>
          <p:cNvSpPr/>
          <p:nvPr/>
        </p:nvSpPr>
        <p:spPr>
          <a:xfrm>
            <a:off x="0" y="-111620"/>
            <a:ext cx="9144000" cy="70812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8C8353F-4CD0-5FA4-8566-73D110886CD7}"/>
              </a:ext>
            </a:extLst>
          </p:cNvPr>
          <p:cNvPicPr>
            <a:picLocks noChangeAspect="1"/>
          </p:cNvPicPr>
          <p:nvPr/>
        </p:nvPicPr>
        <p:blipFill>
          <a:blip r:embed="rId2"/>
          <a:stretch>
            <a:fillRect/>
          </a:stretch>
        </p:blipFill>
        <p:spPr>
          <a:xfrm>
            <a:off x="3519055" y="163922"/>
            <a:ext cx="5477308" cy="6530155"/>
          </a:xfrm>
          <a:prstGeom prst="rect">
            <a:avLst/>
          </a:prstGeom>
        </p:spPr>
      </p:pic>
      <p:sp>
        <p:nvSpPr>
          <p:cNvPr id="5" name="TextBox 4">
            <a:extLst>
              <a:ext uri="{FF2B5EF4-FFF2-40B4-BE49-F238E27FC236}">
                <a16:creationId xmlns:a16="http://schemas.microsoft.com/office/drawing/2014/main" id="{7BBB0850-F5AA-4A68-838D-7566A35519C1}"/>
              </a:ext>
            </a:extLst>
          </p:cNvPr>
          <p:cNvSpPr txBox="1"/>
          <p:nvPr/>
        </p:nvSpPr>
        <p:spPr>
          <a:xfrm>
            <a:off x="581890" y="163922"/>
            <a:ext cx="2789528" cy="6955750"/>
          </a:xfrm>
          <a:prstGeom prst="rect">
            <a:avLst/>
          </a:prstGeom>
          <a:noFill/>
        </p:spPr>
        <p:txBody>
          <a:bodyPr wrap="square" rtlCol="0">
            <a:spAutoFit/>
          </a:bodyPr>
          <a:lstStyle/>
          <a:p>
            <a:r>
              <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SUCCESS STORIES…</a:t>
            </a:r>
          </a:p>
          <a:p>
            <a:endPar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These are submitted by our partner agencies on their applications to UWGC for funds to support a specific program. This one was submitted by Center for Family Services to support their Mother/Child Residential program.</a:t>
            </a:r>
          </a:p>
          <a:p>
            <a:endParaRPr lang="en-US" sz="2400" b="1" dirty="0"/>
          </a:p>
          <a:p>
            <a:endParaRPr lang="en-US" dirty="0"/>
          </a:p>
          <a:p>
            <a:endParaRPr lang="en-US" dirty="0"/>
          </a:p>
          <a:p>
            <a:endParaRPr lang="en-US" dirty="0"/>
          </a:p>
        </p:txBody>
      </p:sp>
    </p:spTree>
    <p:extLst>
      <p:ext uri="{BB962C8B-B14F-4D97-AF65-F5344CB8AC3E}">
        <p14:creationId xmlns:p14="http://schemas.microsoft.com/office/powerpoint/2010/main" val="47793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9B2C2-6272-6A93-6F15-9858AFDD9F0B}"/>
              </a:ext>
            </a:extLst>
          </p:cNvPr>
          <p:cNvSpPr/>
          <p:nvPr/>
        </p:nvSpPr>
        <p:spPr>
          <a:xfrm>
            <a:off x="0" y="-3789"/>
            <a:ext cx="9144000" cy="70812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nvSpPr>
        <p:spPr>
          <a:xfrm>
            <a:off x="628650" y="461487"/>
            <a:ext cx="7886700" cy="566420"/>
          </a:xfrm>
          <a:prstGeom prst="rect">
            <a:avLst/>
          </a:prstGeom>
        </p:spPr>
        <p:txBody>
          <a:bodyPr vert="horz" lIns="91440" tIns="45720" rIns="91440" bIns="45720" rtlCol="0" anchor="ctr">
            <a:normAutofit fontScale="97500"/>
          </a:bodyPr>
          <a:lstStyle/>
          <a:p>
            <a:pPr marL="0" marR="0" algn="ctr">
              <a:lnSpc>
                <a:spcPct val="90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p:txBody>
      </p:sp>
      <p:sp>
        <p:nvSpPr>
          <p:cNvPr id="11" name="Content Placeholder 2"/>
          <p:cNvSpPr>
            <a:spLocks noGrp="1"/>
          </p:cNvSpPr>
          <p:nvPr/>
        </p:nvSpPr>
        <p:spPr>
          <a:xfrm>
            <a:off x="319405" y="1124268"/>
            <a:ext cx="8505190" cy="4901565"/>
          </a:xfrm>
          <a:prstGeom prst="rect">
            <a:avLst/>
          </a:prstGeom>
        </p:spPr>
        <p:txBody>
          <a:bodyPr vert="horz" lIns="91440" tIns="45720" rIns="91440" bIns="45720" rtlCol="0">
            <a:noAutofit/>
          </a:bodyPr>
          <a:lstStyle/>
          <a:p>
            <a:pPr marL="342900" marR="0" lvl="0" indent="-342900">
              <a:lnSpc>
                <a:spcPct val="90000"/>
              </a:lnSpc>
              <a:spcBef>
                <a:spcPts val="0"/>
              </a:spcBef>
              <a:spcAft>
                <a:spcPts val="0"/>
              </a:spcAft>
              <a:buFont typeface="Wingdings" panose="05000000000000000000" pitchFamily="2" charset="2"/>
              <a:buChar char=""/>
              <a:tabLst>
                <a:tab pos="457200" algn="l"/>
              </a:tabLst>
            </a:pPr>
            <a:endParaRPr lang="en-US" sz="1350" dirty="0">
              <a:latin typeface="Arial Rounded MT Bold" panose="020F07040305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510CAF9F-8A16-9FCB-E1D9-AFB3E011F3C7}"/>
              </a:ext>
            </a:extLst>
          </p:cNvPr>
          <p:cNvSpPr txBox="1"/>
          <p:nvPr/>
        </p:nvSpPr>
        <p:spPr>
          <a:xfrm>
            <a:off x="522595" y="257922"/>
            <a:ext cx="3030251" cy="5909310"/>
          </a:xfrm>
          <a:prstGeom prst="rect">
            <a:avLst/>
          </a:prstGeom>
          <a:noFill/>
        </p:spPr>
        <p:txBody>
          <a:bodyPr wrap="square" rtlCol="0">
            <a:spAutoFit/>
          </a:bodyPr>
          <a:lstStyle/>
          <a:p>
            <a:r>
              <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IMPACT STATEMENTS…</a:t>
            </a:r>
          </a:p>
          <a:p>
            <a:endPar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1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Partner agencies requesting funding from UWGC are asked to state how this funding will impact specific programs. These two statements are from Samaritan Healthcare &amp; Hospice and Volunteers of America, Delaware Valley.</a:t>
            </a:r>
          </a:p>
          <a:p>
            <a:endParaRPr lang="en-US" sz="2400" b="1" dirty="0"/>
          </a:p>
          <a:p>
            <a:endParaRPr lang="en-US" dirty="0"/>
          </a:p>
          <a:p>
            <a:endParaRPr lang="en-US" dirty="0"/>
          </a:p>
          <a:p>
            <a:endParaRPr lang="en-US" dirty="0"/>
          </a:p>
        </p:txBody>
      </p:sp>
      <p:pic>
        <p:nvPicPr>
          <p:cNvPr id="12" name="Picture 11">
            <a:extLst>
              <a:ext uri="{FF2B5EF4-FFF2-40B4-BE49-F238E27FC236}">
                <a16:creationId xmlns:a16="http://schemas.microsoft.com/office/drawing/2014/main" id="{CE718711-AB84-B11B-33F2-DD781558CACD}"/>
              </a:ext>
            </a:extLst>
          </p:cNvPr>
          <p:cNvPicPr>
            <a:picLocks noChangeAspect="1"/>
          </p:cNvPicPr>
          <p:nvPr/>
        </p:nvPicPr>
        <p:blipFill>
          <a:blip r:embed="rId2"/>
          <a:stretch>
            <a:fillRect/>
          </a:stretch>
        </p:blipFill>
        <p:spPr>
          <a:xfrm>
            <a:off x="3814618" y="257922"/>
            <a:ext cx="5116032" cy="6557818"/>
          </a:xfrm>
          <a:prstGeom prst="rect">
            <a:avLst/>
          </a:prstGeom>
        </p:spPr>
      </p:pic>
    </p:spTree>
    <p:extLst>
      <p:ext uri="{BB962C8B-B14F-4D97-AF65-F5344CB8AC3E}">
        <p14:creationId xmlns:p14="http://schemas.microsoft.com/office/powerpoint/2010/main" val="428974559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A7F47B-B6A1-2EC3-3183-C86F8F6AE7CD}"/>
              </a:ext>
            </a:extLst>
          </p:cNvPr>
          <p:cNvSpPr/>
          <p:nvPr/>
        </p:nvSpPr>
        <p:spPr>
          <a:xfrm>
            <a:off x="0" y="-115409"/>
            <a:ext cx="9158286" cy="708124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2"/>
          <p:cNvSpPr txBox="1">
            <a:spLocks noChangeArrowheads="1"/>
          </p:cNvSpPr>
          <p:nvPr/>
        </p:nvSpPr>
        <p:spPr bwMode="auto">
          <a:xfrm>
            <a:off x="1" y="6392174"/>
            <a:ext cx="4770408" cy="465825"/>
          </a:xfrm>
          <a:prstGeom prst="rect">
            <a:avLst/>
          </a:prstGeom>
          <a:solidFill>
            <a:srgbClr val="65CD99"/>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solidFill>
                  <a:srgbClr val="3FBF7F"/>
                </a:solidFill>
                <a:effectLst/>
                <a:latin typeface="Times New Roman" panose="02020603050405020304" pitchFamily="18" charset="0"/>
                <a:ea typeface="Times New Roman" panose="02020603050405020304" pitchFamily="18" charset="0"/>
              </a:rPr>
              <a:t> </a:t>
            </a:r>
          </a:p>
        </p:txBody>
      </p:sp>
      <p:sp>
        <p:nvSpPr>
          <p:cNvPr id="5" name="Text Box 2"/>
          <p:cNvSpPr txBox="1">
            <a:spLocks noChangeArrowheads="1"/>
          </p:cNvSpPr>
          <p:nvPr/>
        </p:nvSpPr>
        <p:spPr bwMode="auto">
          <a:xfrm>
            <a:off x="4770409" y="6392174"/>
            <a:ext cx="4373591" cy="465824"/>
          </a:xfrm>
          <a:prstGeom prst="rect">
            <a:avLst/>
          </a:prstGeom>
          <a:solidFill>
            <a:srgbClr val="994D95"/>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solidFill>
                  <a:srgbClr val="3FBF7F"/>
                </a:solidFill>
                <a:effectLst/>
                <a:latin typeface="Times New Roman" panose="02020603050405020304" pitchFamily="18" charset="0"/>
                <a:ea typeface="Times New Roman" panose="02020603050405020304" pitchFamily="18" charset="0"/>
              </a:rPr>
              <a:t> </a:t>
            </a:r>
          </a:p>
        </p:txBody>
      </p:sp>
      <p:sp>
        <p:nvSpPr>
          <p:cNvPr id="11" name="Text Placeholder 2"/>
          <p:cNvSpPr>
            <a:spLocks noGrp="1"/>
          </p:cNvSpPr>
          <p:nvPr/>
        </p:nvSpPr>
        <p:spPr>
          <a:xfrm>
            <a:off x="336286" y="772277"/>
            <a:ext cx="8488680" cy="4327067"/>
          </a:xfrm>
          <a:prstGeom prst="rect">
            <a:avLst/>
          </a:prstGeom>
        </p:spPr>
        <p:txBody>
          <a:bodyPr vert="horz" lIns="91440" tIns="45720" rIns="91440" bIns="45720" rtlCol="0">
            <a:noAutofit/>
          </a:bodyPr>
          <a:lstStyle/>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sz="1500" dirty="0">
              <a:solidFill>
                <a:srgbClr val="7030A0"/>
              </a:solidFill>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4762" y="1"/>
            <a:ext cx="9144000" cy="6852674"/>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D03F35-5644-2EF1-F3D6-FBE4990F03FC}"/>
              </a:ext>
            </a:extLst>
          </p:cNvPr>
          <p:cNvSpPr/>
          <p:nvPr/>
        </p:nvSpPr>
        <p:spPr>
          <a:xfrm>
            <a:off x="-9524" y="5325"/>
            <a:ext cx="9158286" cy="6888894"/>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A66CCA-C930-278D-AF69-1525D14ABBC2}"/>
              </a:ext>
            </a:extLst>
          </p:cNvPr>
          <p:cNvSpPr/>
          <p:nvPr/>
        </p:nvSpPr>
        <p:spPr>
          <a:xfrm>
            <a:off x="-23810" y="-127661"/>
            <a:ext cx="9182096" cy="709349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57CC615-5EB7-1936-3589-B1E949F1D1D1}"/>
              </a:ext>
            </a:extLst>
          </p:cNvPr>
          <p:cNvPicPr>
            <a:picLocks noChangeAspect="1"/>
          </p:cNvPicPr>
          <p:nvPr/>
        </p:nvPicPr>
        <p:blipFill>
          <a:blip r:embed="rId5"/>
          <a:stretch>
            <a:fillRect/>
          </a:stretch>
        </p:blipFill>
        <p:spPr>
          <a:xfrm>
            <a:off x="3611418" y="119710"/>
            <a:ext cx="5370684" cy="6558182"/>
          </a:xfrm>
          <a:prstGeom prst="rect">
            <a:avLst/>
          </a:prstGeom>
        </p:spPr>
      </p:pic>
      <p:sp>
        <p:nvSpPr>
          <p:cNvPr id="12" name="TextBox 11">
            <a:extLst>
              <a:ext uri="{FF2B5EF4-FFF2-40B4-BE49-F238E27FC236}">
                <a16:creationId xmlns:a16="http://schemas.microsoft.com/office/drawing/2014/main" id="{0F083657-5A97-0E70-B1CB-EF0B80D4041C}"/>
              </a:ext>
            </a:extLst>
          </p:cNvPr>
          <p:cNvSpPr txBox="1"/>
          <p:nvPr/>
        </p:nvSpPr>
        <p:spPr>
          <a:xfrm>
            <a:off x="522596" y="257922"/>
            <a:ext cx="2983698" cy="7294305"/>
          </a:xfrm>
          <a:prstGeom prst="rect">
            <a:avLst/>
          </a:prstGeom>
          <a:noFill/>
        </p:spPr>
        <p:txBody>
          <a:bodyPr wrap="square" rtlCol="0">
            <a:spAutoFit/>
          </a:bodyPr>
          <a:lstStyle/>
          <a:p>
            <a:r>
              <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WHAT WILL YOUR PLEDGE PURCHASE?</a:t>
            </a:r>
          </a:p>
          <a:p>
            <a:endPar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In order to present more detailed information to potential donors, partner agencies are asked by UWGC to state what a specific donation would buy to assist their program. This one was submitted by Arc Gloucester’s Camp Sun ‘N Fun.</a:t>
            </a:r>
          </a:p>
          <a:p>
            <a:endParaRPr lang="en-US" sz="23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774064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93B051-13C8-342D-F5B0-78E7812F0973}"/>
              </a:ext>
            </a:extLst>
          </p:cNvPr>
          <p:cNvSpPr/>
          <p:nvPr/>
        </p:nvSpPr>
        <p:spPr>
          <a:xfrm>
            <a:off x="0" y="3583708"/>
            <a:ext cx="9144000" cy="34975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845389"/>
          </a:xfrm>
        </p:spPr>
        <p:txBody>
          <a:bodyPr>
            <a:normAutofit/>
          </a:bodyPr>
          <a:lstStyle/>
          <a:p>
            <a:pPr algn="ctr"/>
            <a:r>
              <a:rPr lang="en-US" sz="3600" b="1" dirty="0">
                <a:ln>
                  <a:solidFill>
                    <a:schemeClr val="tx1"/>
                  </a:solidFill>
                </a:ln>
                <a:solidFill>
                  <a:srgbClr val="0000FF"/>
                </a:solidFill>
                <a:effectLst>
                  <a:reflection blurRad="6350" stA="55000" endA="300" endPos="0" dir="5400000" sy="-100000" algn="bl" rotWithShape="0"/>
                </a:effectLst>
                <a:latin typeface="Microsoft Sans Serif" panose="020B0604020202020204" pitchFamily="34" charset="0"/>
                <a:ea typeface="Microsoft Sans Serif" panose="020B0604020202020204" pitchFamily="34" charset="0"/>
                <a:cs typeface="Microsoft Sans Serif" panose="020B0604020202020204" pitchFamily="34" charset="0"/>
              </a:rPr>
              <a:t>What is United Way?</a:t>
            </a:r>
          </a:p>
        </p:txBody>
      </p:sp>
      <p:sp>
        <p:nvSpPr>
          <p:cNvPr id="3" name="Content Placeholder 2"/>
          <p:cNvSpPr>
            <a:spLocks noGrp="1"/>
          </p:cNvSpPr>
          <p:nvPr>
            <p:ph idx="1"/>
          </p:nvPr>
        </p:nvSpPr>
        <p:spPr>
          <a:xfrm>
            <a:off x="320780" y="785004"/>
            <a:ext cx="8762835" cy="3660804"/>
          </a:xfrm>
        </p:spPr>
        <p:txBody>
          <a:bodyPr>
            <a:normAutofit/>
          </a:bodyPr>
          <a:lstStyle/>
          <a:p>
            <a:pPr>
              <a:buClr>
                <a:srgbClr val="0000FF"/>
              </a:buClr>
              <a:buFont typeface="Wingdings" panose="05000000000000000000" pitchFamily="2" charset="2"/>
              <a:buChar char="ü"/>
            </a:pPr>
            <a:r>
              <a:rPr lang="en-US" sz="1600" dirty="0">
                <a:latin typeface="Tahoma" panose="020B0604030504040204" pitchFamily="34" charset="0"/>
                <a:ea typeface="Tahoma" panose="020B0604030504040204" pitchFamily="34" charset="0"/>
                <a:cs typeface="Tahoma" panose="020B0604030504040204" pitchFamily="34" charset="0"/>
              </a:rPr>
              <a:t>United Way of Gloucester County was founded in 1957…we are beginning our 67</a:t>
            </a:r>
            <a:r>
              <a:rPr lang="en-US" sz="1600" baseline="30000" dirty="0">
                <a:latin typeface="Tahoma" panose="020B0604030504040204" pitchFamily="34" charset="0"/>
                <a:ea typeface="Tahoma" panose="020B0604030504040204" pitchFamily="34" charset="0"/>
                <a:cs typeface="Tahoma" panose="020B0604030504040204" pitchFamily="34" charset="0"/>
              </a:rPr>
              <a:t>th</a:t>
            </a:r>
            <a:r>
              <a:rPr lang="en-US" sz="1600" dirty="0">
                <a:latin typeface="Tahoma" panose="020B0604030504040204" pitchFamily="34" charset="0"/>
                <a:ea typeface="Tahoma" panose="020B0604030504040204" pitchFamily="34" charset="0"/>
                <a:cs typeface="Tahoma" panose="020B0604030504040204" pitchFamily="34" charset="0"/>
              </a:rPr>
              <a:t> year of helping Gloucester County residents in need!</a:t>
            </a:r>
          </a:p>
          <a:p>
            <a:pPr>
              <a:buClr>
                <a:srgbClr val="0000FF"/>
              </a:buClr>
              <a:buFont typeface="Wingdings" panose="05000000000000000000" pitchFamily="2" charset="2"/>
              <a:buChar char="ü"/>
            </a:pPr>
            <a:r>
              <a:rPr lang="en-US" sz="1600" dirty="0">
                <a:latin typeface="Tahoma" panose="020B0604030504040204" pitchFamily="34" charset="0"/>
                <a:ea typeface="Tahoma" panose="020B0604030504040204" pitchFamily="34" charset="0"/>
                <a:cs typeface="Tahoma" panose="020B0604030504040204" pitchFamily="34" charset="0"/>
              </a:rPr>
              <a:t>Comprised of 22 partner agencies whose programs cover 3 “impact areas”…health, education, and financial stability. One gift helps may, this is the effectiveness of United Way!</a:t>
            </a:r>
          </a:p>
          <a:p>
            <a:pPr>
              <a:buClr>
                <a:srgbClr val="0000FF"/>
              </a:buClr>
              <a:buFont typeface="Wingdings" panose="05000000000000000000" pitchFamily="2" charset="2"/>
              <a:buChar char="ü"/>
            </a:pPr>
            <a:r>
              <a:rPr lang="en-US" sz="1600" dirty="0">
                <a:latin typeface="Tahoma" panose="020B0604030504040204" pitchFamily="34" charset="0"/>
                <a:ea typeface="Tahoma" panose="020B0604030504040204" pitchFamily="34" charset="0"/>
                <a:cs typeface="Tahoma" panose="020B0604030504040204" pitchFamily="34" charset="0"/>
              </a:rPr>
              <a:t>Programs are reviewed and outcomes are measured by a volunteer committee to ensure the greatest impact.</a:t>
            </a:r>
          </a:p>
          <a:p>
            <a:pPr>
              <a:buClr>
                <a:srgbClr val="0000FF"/>
              </a:buClr>
              <a:buFont typeface="Wingdings" panose="05000000000000000000" pitchFamily="2" charset="2"/>
              <a:buChar char="ü"/>
            </a:pPr>
            <a:r>
              <a:rPr lang="en-US" sz="1600" dirty="0">
                <a:latin typeface="Tahoma" panose="020B0604030504040204" pitchFamily="34" charset="0"/>
                <a:ea typeface="Tahoma" panose="020B0604030504040204" pitchFamily="34" charset="0"/>
                <a:cs typeface="Tahoma" panose="020B0604030504040204" pitchFamily="34" charset="0"/>
              </a:rPr>
              <a:t>This volunteer committee consists of people from all walks of life in the community brought together by UWGC to collaborate and develop plans for each impact area.</a:t>
            </a:r>
          </a:p>
          <a:p>
            <a:pPr>
              <a:buClr>
                <a:srgbClr val="0000FF"/>
              </a:buClr>
              <a:buFont typeface="Wingdings" panose="05000000000000000000" pitchFamily="2" charset="2"/>
              <a:buChar char="ü"/>
            </a:pPr>
            <a:r>
              <a:rPr lang="en-US" sz="1600" dirty="0">
                <a:latin typeface="Tahoma" panose="020B0604030504040204" pitchFamily="34" charset="0"/>
                <a:ea typeface="Tahoma" panose="020B0604030504040204" pitchFamily="34" charset="0"/>
                <a:cs typeface="Tahoma" panose="020B0604030504040204" pitchFamily="34" charset="0"/>
              </a:rPr>
              <a:t>Nearly $94 million has been raised for our partner agencies and designated charitable agencies (per our donors’ wishes) since 1957.</a:t>
            </a:r>
          </a:p>
        </p:txBody>
      </p:sp>
      <p:pic>
        <p:nvPicPr>
          <p:cNvPr id="4" name="Picture 3" descr="A group of children holding signs&#10;&#10;Description automatically generated">
            <a:extLst>
              <a:ext uri="{FF2B5EF4-FFF2-40B4-BE49-F238E27FC236}">
                <a16:creationId xmlns:a16="http://schemas.microsoft.com/office/drawing/2014/main" id="{CDB4097F-A8AB-4E57-6475-AC2BDE872F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703782"/>
            <a:ext cx="5855855" cy="3154218"/>
          </a:xfrm>
          <a:prstGeom prst="rect">
            <a:avLst/>
          </a:prstGeom>
          <a:noFill/>
          <a:ln>
            <a:noFill/>
          </a:ln>
        </p:spPr>
      </p:pic>
    </p:spTree>
    <p:extLst>
      <p:ext uri="{BB962C8B-B14F-4D97-AF65-F5344CB8AC3E}">
        <p14:creationId xmlns:p14="http://schemas.microsoft.com/office/powerpoint/2010/main" val="223219780"/>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12D6-CD84-B365-A474-B80BDF298BB0}"/>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37684489-0168-F260-A471-BFD253FFBFAD}"/>
              </a:ext>
            </a:extLst>
          </p:cNvPr>
          <p:cNvSpPr/>
          <p:nvPr/>
        </p:nvSpPr>
        <p:spPr>
          <a:xfrm>
            <a:off x="0" y="-223240"/>
            <a:ext cx="9144000" cy="70812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8625746-D778-2AAA-0BFA-97CFF8936FC6}"/>
              </a:ext>
            </a:extLst>
          </p:cNvPr>
          <p:cNvPicPr>
            <a:picLocks noChangeAspect="1"/>
          </p:cNvPicPr>
          <p:nvPr/>
        </p:nvPicPr>
        <p:blipFill>
          <a:blip r:embed="rId2"/>
          <a:stretch>
            <a:fillRect/>
          </a:stretch>
        </p:blipFill>
        <p:spPr>
          <a:xfrm rot="20390821">
            <a:off x="554182" y="505669"/>
            <a:ext cx="2068945" cy="2616222"/>
          </a:xfrm>
          <a:prstGeom prst="rect">
            <a:avLst/>
          </a:prstGeom>
        </p:spPr>
      </p:pic>
      <p:pic>
        <p:nvPicPr>
          <p:cNvPr id="6" name="Picture 5">
            <a:extLst>
              <a:ext uri="{FF2B5EF4-FFF2-40B4-BE49-F238E27FC236}">
                <a16:creationId xmlns:a16="http://schemas.microsoft.com/office/drawing/2014/main" id="{A5763908-EE22-B72E-96C0-4FC9C35042F2}"/>
              </a:ext>
            </a:extLst>
          </p:cNvPr>
          <p:cNvPicPr>
            <a:picLocks noChangeAspect="1"/>
          </p:cNvPicPr>
          <p:nvPr/>
        </p:nvPicPr>
        <p:blipFill>
          <a:blip r:embed="rId3"/>
          <a:stretch>
            <a:fillRect/>
          </a:stretch>
        </p:blipFill>
        <p:spPr>
          <a:xfrm rot="1350892">
            <a:off x="6211165" y="505669"/>
            <a:ext cx="2068945" cy="2616222"/>
          </a:xfrm>
          <a:prstGeom prst="rect">
            <a:avLst/>
          </a:prstGeom>
        </p:spPr>
      </p:pic>
      <p:pic>
        <p:nvPicPr>
          <p:cNvPr id="7" name="Picture 6">
            <a:extLst>
              <a:ext uri="{FF2B5EF4-FFF2-40B4-BE49-F238E27FC236}">
                <a16:creationId xmlns:a16="http://schemas.microsoft.com/office/drawing/2014/main" id="{B882CA08-94FC-4BD6-E95F-079D4F3B6196}"/>
              </a:ext>
            </a:extLst>
          </p:cNvPr>
          <p:cNvPicPr>
            <a:picLocks noChangeAspect="1"/>
          </p:cNvPicPr>
          <p:nvPr/>
        </p:nvPicPr>
        <p:blipFill>
          <a:blip r:embed="rId4"/>
          <a:stretch>
            <a:fillRect/>
          </a:stretch>
        </p:blipFill>
        <p:spPr>
          <a:xfrm rot="1269118">
            <a:off x="6044825" y="3635456"/>
            <a:ext cx="2268394" cy="2707047"/>
          </a:xfrm>
          <a:prstGeom prst="rect">
            <a:avLst/>
          </a:prstGeom>
        </p:spPr>
      </p:pic>
      <p:sp>
        <p:nvSpPr>
          <p:cNvPr id="8" name="TextBox 7">
            <a:extLst>
              <a:ext uri="{FF2B5EF4-FFF2-40B4-BE49-F238E27FC236}">
                <a16:creationId xmlns:a16="http://schemas.microsoft.com/office/drawing/2014/main" id="{92B3EFD5-AFBF-665D-ACCF-0BC0990E3D3A}"/>
              </a:ext>
            </a:extLst>
          </p:cNvPr>
          <p:cNvSpPr txBox="1"/>
          <p:nvPr/>
        </p:nvSpPr>
        <p:spPr>
          <a:xfrm>
            <a:off x="3010475" y="257922"/>
            <a:ext cx="2697598" cy="3785652"/>
          </a:xfrm>
          <a:prstGeom prst="rect">
            <a:avLst/>
          </a:prstGeom>
          <a:noFill/>
        </p:spPr>
        <p:txBody>
          <a:bodyPr wrap="square" rtlCol="0">
            <a:spAutoFit/>
          </a:bodyPr>
          <a:lstStyle/>
          <a:p>
            <a:pPr algn="ctr"/>
            <a:r>
              <a:rPr lang="en-US" sz="20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These are just 3 examples of the many helpful campaign tools you can use to enhance donors’ knowledge of what our partner agencies do. Find many more at our website:</a:t>
            </a:r>
          </a:p>
          <a:p>
            <a:pPr algn="ctr"/>
            <a:endParaRPr lang="en-US" sz="20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en-US" sz="20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uwgcnj.org/campaign-toolkit/  </a:t>
            </a:r>
          </a:p>
        </p:txBody>
      </p:sp>
      <p:pic>
        <p:nvPicPr>
          <p:cNvPr id="12" name="Content Placeholder 11" descr="A blue and yellow logo with a person holding a hand&#10;&#10;Description automatically generated">
            <a:extLst>
              <a:ext uri="{FF2B5EF4-FFF2-40B4-BE49-F238E27FC236}">
                <a16:creationId xmlns:a16="http://schemas.microsoft.com/office/drawing/2014/main" id="{9E9A8153-BA12-A4EB-416E-B9FFF399503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694921" y="4324163"/>
            <a:ext cx="1417320" cy="1005840"/>
          </a:xfrm>
        </p:spPr>
      </p:pic>
    </p:spTree>
    <p:extLst>
      <p:ext uri="{BB962C8B-B14F-4D97-AF65-F5344CB8AC3E}">
        <p14:creationId xmlns:p14="http://schemas.microsoft.com/office/powerpoint/2010/main" val="308112716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6520A-02F4-50E5-3085-F6B91FB5317C}"/>
              </a:ext>
            </a:extLst>
          </p:cNvPr>
          <p:cNvSpPr/>
          <p:nvPr/>
        </p:nvSpPr>
        <p:spPr>
          <a:xfrm>
            <a:off x="0" y="-216313"/>
            <a:ext cx="9144000" cy="7074313"/>
          </a:xfrm>
          <a:prstGeom prst="rect">
            <a:avLst/>
          </a:prstGeom>
          <a:gradFill flip="none" rotWithShape="1">
            <a:gsLst>
              <a:gs pos="27000">
                <a:schemeClr val="accent1">
                  <a:tint val="66000"/>
                  <a:satMod val="160000"/>
                </a:schemeClr>
              </a:gs>
              <a:gs pos="77000">
                <a:schemeClr val="accent1">
                  <a:tint val="44500"/>
                  <a:satMod val="160000"/>
                </a:schemeClr>
              </a:gs>
              <a:gs pos="41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0146CD4-01C1-E79B-CAE4-052FE44967F0}"/>
              </a:ext>
            </a:extLst>
          </p:cNvPr>
          <p:cNvSpPr>
            <a:spLocks noGrp="1"/>
          </p:cNvSpPr>
          <p:nvPr/>
        </p:nvSpPr>
        <p:spPr>
          <a:xfrm>
            <a:off x="252065" y="0"/>
            <a:ext cx="9144000" cy="920115"/>
          </a:xfrm>
          <a:prstGeom prst="rect">
            <a:avLst/>
          </a:prstGeom>
        </p:spPr>
        <p:txBody>
          <a:bodyPr vert="horz" lIns="91440" tIns="45720" rIns="91440" bIns="45720" rtlCol="0" anchor="ctr">
            <a:normAutofit/>
          </a:bodyPr>
          <a:lstStyle/>
          <a:p>
            <a:pPr marL="0" marR="0" algn="ctr">
              <a:lnSpc>
                <a:spcPct val="90000"/>
              </a:lnSpc>
              <a:spcBef>
                <a:spcPts val="0"/>
              </a:spcBef>
              <a:spcAft>
                <a:spcPts val="800"/>
              </a:spcAft>
            </a:pPr>
            <a:r>
              <a:rPr lang="en-US" sz="2400" b="1" kern="1200" dirty="0">
                <a:ln w="9525" cap="flat" cmpd="sng" algn="ctr">
                  <a:solidFill>
                    <a:srgbClr val="000000"/>
                  </a:solidFill>
                  <a:prstDash val="solid"/>
                  <a:round/>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Campaign Pledge Form - Redesigned</a:t>
            </a:r>
            <a:br>
              <a:rPr lang="en-US" sz="2400" b="1" kern="1200" dirty="0">
                <a:ln w="9525" cap="flat" cmpd="sng" algn="ctr">
                  <a:solidFill>
                    <a:srgbClr val="000000"/>
                  </a:solidFill>
                  <a:prstDash val="solid"/>
                  <a:round/>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400" b="1" kern="1200" dirty="0">
                <a:ln w="9525" cap="flat" cmpd="sng" algn="ctr">
                  <a:solidFill>
                    <a:srgbClr val="000000"/>
                  </a:solidFill>
                  <a:prstDash val="solid"/>
                  <a:round/>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(separate donor choice form not necessary with this)</a:t>
            </a:r>
            <a:endParaRPr lang="en-US" sz="1100" kern="10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2" name="Content Placeholder 5" descr="A close-up of a document&#10;&#10;Description automatically generated with low confidence">
            <a:extLst>
              <a:ext uri="{FF2B5EF4-FFF2-40B4-BE49-F238E27FC236}">
                <a16:creationId xmlns:a16="http://schemas.microsoft.com/office/drawing/2014/main" id="{3FEF0899-F961-23DE-3A84-86D1CB296B00}"/>
              </a:ext>
            </a:extLst>
          </p:cNvPr>
          <p:cNvPicPr>
            <a:picLocks noChangeAspect="1"/>
          </p:cNvPicPr>
          <p:nvPr/>
        </p:nvPicPr>
        <p:blipFill>
          <a:blip r:embed="rId2"/>
          <a:stretch>
            <a:fillRect/>
          </a:stretch>
        </p:blipFill>
        <p:spPr>
          <a:xfrm>
            <a:off x="5089236" y="1141094"/>
            <a:ext cx="3786909" cy="5001088"/>
          </a:xfrm>
          <a:prstGeom prst="rect">
            <a:avLst/>
          </a:prstGeom>
        </p:spPr>
      </p:pic>
      <p:sp>
        <p:nvSpPr>
          <p:cNvPr id="4" name="TextBox 5">
            <a:extLst>
              <a:ext uri="{FF2B5EF4-FFF2-40B4-BE49-F238E27FC236}">
                <a16:creationId xmlns:a16="http://schemas.microsoft.com/office/drawing/2014/main" id="{7B620A79-D721-BFCE-E311-E7F2ABBAB6CF}"/>
              </a:ext>
            </a:extLst>
          </p:cNvPr>
          <p:cNvSpPr txBox="1"/>
          <p:nvPr/>
        </p:nvSpPr>
        <p:spPr>
          <a:xfrm>
            <a:off x="907504" y="2851403"/>
            <a:ext cx="3825240" cy="3649254"/>
          </a:xfrm>
          <a:prstGeom prst="rect">
            <a:avLst/>
          </a:prstGeom>
          <a:solidFill>
            <a:schemeClr val="bg1"/>
          </a:solidFill>
          <a:ln w="12700">
            <a:solidFill>
              <a:schemeClr val="tx1"/>
            </a:solidFill>
          </a:ln>
        </p:spPr>
        <p:txBody>
          <a:bodyPr wrap="square" rtlCol="0">
            <a:noAutofit/>
          </a:bodyPr>
          <a:lstStyle/>
          <a:p>
            <a:pPr marL="342900" marR="0" lvl="0" indent="-342900">
              <a:lnSpc>
                <a:spcPct val="107000"/>
              </a:lnSpc>
              <a:spcBef>
                <a:spcPts val="0"/>
              </a:spcBef>
              <a:spcAft>
                <a:spcPts val="800"/>
              </a:spcAft>
              <a:buFont typeface="Wingdings" panose="05000000000000000000" pitchFamily="2" charset="2"/>
              <a:buChar char="ü"/>
              <a:tabLst>
                <a:tab pos="4572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Fill in complete information for name, </a:t>
            </a:r>
            <a:br>
              <a:rPr lang="en-US" sz="14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address, employer and phone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ü"/>
              <a:tabLst>
                <a:tab pos="4572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PLEASE provide email so we may add </a:t>
            </a:r>
            <a:br>
              <a:rPr lang="en-US" sz="14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you to our monthly newsletter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ü"/>
              <a:tabLst>
                <a:tab pos="4572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Determine manner to contribute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ü"/>
              <a:tabLst>
                <a:tab pos="4572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Verify pay periods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ü"/>
              <a:tabLst>
                <a:tab pos="4572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Compute total annual gift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ü"/>
              <a:tabLst>
                <a:tab pos="4572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PLEASE MAKE SURE TO SIGN FORM  FOR </a:t>
            </a:r>
            <a:br>
              <a:rPr lang="en-US" sz="14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PAYROLL DEDUCTIONS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ü"/>
              <a:tabLst>
                <a:tab pos="4572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If making a gift via check – PLEASE </a:t>
            </a:r>
            <a:br>
              <a:rPr lang="en-US" sz="14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make check payable to UWGC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ü"/>
              <a:tabLst>
                <a:tab pos="4572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Determine how you want to help</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 Box 2">
            <a:extLst>
              <a:ext uri="{FF2B5EF4-FFF2-40B4-BE49-F238E27FC236}">
                <a16:creationId xmlns:a16="http://schemas.microsoft.com/office/drawing/2014/main" id="{3A728F8C-8244-3B60-42BE-72E9E4BFEE9E}"/>
              </a:ext>
            </a:extLst>
          </p:cNvPr>
          <p:cNvSpPr txBox="1">
            <a:spLocks noChangeArrowheads="1"/>
          </p:cNvSpPr>
          <p:nvPr/>
        </p:nvSpPr>
        <p:spPr bwMode="auto">
          <a:xfrm>
            <a:off x="907504" y="1067896"/>
            <a:ext cx="3460554" cy="1717964"/>
          </a:xfrm>
          <a:prstGeom prst="rect">
            <a:avLst/>
          </a:prstGeom>
          <a:solidFill>
            <a:srgbClr val="FFFFCC"/>
          </a:solidFill>
          <a:ln w="9525">
            <a:solidFill>
              <a:schemeClr val="tx1"/>
            </a:solid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200" b="1" u="sng" kern="1200" dirty="0">
                <a:solidFill>
                  <a:srgbClr val="005A58"/>
                </a:solidFill>
                <a:effectLst/>
                <a:latin typeface="Arial Unicode MS"/>
                <a:ea typeface="Arial Unicode MS"/>
                <a:cs typeface="Arial Unicode MS"/>
              </a:rPr>
              <a:t>This pledge form is in 3 parts</a:t>
            </a:r>
            <a:r>
              <a:rPr lang="en-US" sz="1200" b="1" kern="1200" dirty="0">
                <a:solidFill>
                  <a:srgbClr val="005A58"/>
                </a:solidFill>
                <a:effectLst/>
                <a:latin typeface="Arial Unicode MS"/>
                <a:ea typeface="Arial Unicode MS"/>
                <a:cs typeface="Arial Unicode MS"/>
              </a:rPr>
              <a:t>:</a:t>
            </a:r>
            <a:br>
              <a:rPr lang="en-US" sz="1200" b="1" kern="1200" dirty="0">
                <a:solidFill>
                  <a:srgbClr val="005A58"/>
                </a:solidFill>
                <a:effectLst/>
                <a:latin typeface="Arial Unicode MS"/>
                <a:ea typeface="Arial Unicode MS"/>
                <a:cs typeface="Arial Unicode MS"/>
              </a:rPr>
            </a:br>
            <a:br>
              <a:rPr lang="en-US" sz="1200" b="1" kern="1200" dirty="0">
                <a:solidFill>
                  <a:srgbClr val="005A58"/>
                </a:solidFill>
                <a:effectLst/>
                <a:latin typeface="Arial Unicode MS"/>
                <a:ea typeface="Arial Unicode MS"/>
                <a:cs typeface="Arial Unicode MS"/>
              </a:rPr>
            </a:br>
            <a:r>
              <a:rPr lang="en-US" sz="1200" b="1" kern="1200" dirty="0">
                <a:solidFill>
                  <a:srgbClr val="005A58"/>
                </a:solidFill>
                <a:effectLst/>
                <a:latin typeface="Arial Unicode MS"/>
                <a:ea typeface="Arial Unicode MS"/>
                <a:cs typeface="Arial Unicode MS"/>
              </a:rPr>
              <a:t>* 1</a:t>
            </a:r>
            <a:r>
              <a:rPr lang="en-US" sz="1200" b="1" kern="1200" baseline="30000" dirty="0">
                <a:solidFill>
                  <a:srgbClr val="005A58"/>
                </a:solidFill>
                <a:effectLst/>
                <a:latin typeface="Arial Unicode MS"/>
                <a:ea typeface="Arial Unicode MS"/>
                <a:cs typeface="Arial Unicode MS"/>
              </a:rPr>
              <a:t>st</a:t>
            </a:r>
            <a:r>
              <a:rPr lang="en-US" sz="1200" b="1" kern="1200" dirty="0">
                <a:solidFill>
                  <a:srgbClr val="005A58"/>
                </a:solidFill>
                <a:effectLst/>
                <a:latin typeface="Arial Unicode MS"/>
                <a:ea typeface="Arial Unicode MS"/>
                <a:cs typeface="Arial Unicode MS"/>
              </a:rPr>
              <a:t> page = white, United Way</a:t>
            </a:r>
            <a:br>
              <a:rPr lang="en-US" sz="1200" b="1" kern="1200" dirty="0">
                <a:solidFill>
                  <a:srgbClr val="005A58"/>
                </a:solidFill>
                <a:effectLst/>
                <a:latin typeface="Arial Unicode MS"/>
                <a:ea typeface="Arial Unicode MS"/>
                <a:cs typeface="Arial Unicode MS"/>
              </a:rPr>
            </a:br>
            <a:r>
              <a:rPr lang="en-US" sz="1200" b="1" kern="1200" dirty="0">
                <a:solidFill>
                  <a:srgbClr val="005A58"/>
                </a:solidFill>
                <a:effectLst/>
                <a:latin typeface="Arial Unicode MS"/>
                <a:ea typeface="Arial Unicode MS"/>
                <a:cs typeface="Arial Unicode MS"/>
              </a:rPr>
              <a:t>                    copy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sz="1200" b="1" kern="1200" dirty="0">
                <a:solidFill>
                  <a:srgbClr val="005A58"/>
                </a:solidFill>
                <a:effectLst/>
                <a:latin typeface="Arial Unicode MS"/>
                <a:ea typeface="Arial Unicode MS"/>
                <a:cs typeface="Arial Unicode MS"/>
              </a:rPr>
              <a:t>* 2</a:t>
            </a:r>
            <a:r>
              <a:rPr lang="en-US" sz="1200" b="1" kern="1200" baseline="30000" dirty="0">
                <a:solidFill>
                  <a:srgbClr val="005A58"/>
                </a:solidFill>
                <a:effectLst/>
                <a:latin typeface="Arial Unicode MS"/>
                <a:ea typeface="Arial Unicode MS"/>
                <a:cs typeface="Arial Unicode MS"/>
              </a:rPr>
              <a:t>nd</a:t>
            </a:r>
            <a:r>
              <a:rPr lang="en-US" sz="1200" b="1" kern="1200" dirty="0">
                <a:solidFill>
                  <a:srgbClr val="005A58"/>
                </a:solidFill>
                <a:effectLst/>
                <a:latin typeface="Arial Unicode MS"/>
                <a:ea typeface="Arial Unicode MS"/>
                <a:cs typeface="Arial Unicode MS"/>
              </a:rPr>
              <a:t> page = yellow, Payroll copy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sz="1200" b="1" kern="1200" dirty="0">
                <a:solidFill>
                  <a:srgbClr val="005A58"/>
                </a:solidFill>
                <a:effectLst/>
                <a:latin typeface="Arial Unicode MS"/>
                <a:ea typeface="Arial Unicode MS"/>
                <a:cs typeface="Arial Unicode MS"/>
              </a:rPr>
              <a:t>* 3</a:t>
            </a:r>
            <a:r>
              <a:rPr lang="en-US" sz="1200" b="1" kern="1200" baseline="30000" dirty="0">
                <a:solidFill>
                  <a:srgbClr val="005A58"/>
                </a:solidFill>
                <a:effectLst/>
                <a:latin typeface="Arial Unicode MS"/>
                <a:ea typeface="Arial Unicode MS"/>
                <a:cs typeface="Arial Unicode MS"/>
              </a:rPr>
              <a:t>rd</a:t>
            </a:r>
            <a:r>
              <a:rPr lang="en-US" sz="1200" b="1" kern="1200" dirty="0">
                <a:solidFill>
                  <a:srgbClr val="005A58"/>
                </a:solidFill>
                <a:effectLst/>
                <a:latin typeface="Arial Unicode MS"/>
                <a:ea typeface="Arial Unicode MS"/>
                <a:cs typeface="Arial Unicode MS"/>
              </a:rPr>
              <a:t> page = pink, Donor copy </a:t>
            </a:r>
            <a:br>
              <a:rPr lang="en-US" sz="1200" b="1" kern="1200" dirty="0">
                <a:solidFill>
                  <a:srgbClr val="005A58"/>
                </a:solidFill>
                <a:effectLst/>
                <a:latin typeface="Arial Unicode MS"/>
                <a:ea typeface="Arial Unicode MS"/>
                <a:cs typeface="Arial Unicode MS"/>
              </a:rPr>
            </a:br>
            <a:r>
              <a:rPr lang="en-US" sz="1200" b="1" kern="1200" dirty="0">
                <a:solidFill>
                  <a:srgbClr val="005A58"/>
                </a:solidFill>
                <a:effectLst/>
                <a:latin typeface="Arial Unicode MS"/>
                <a:ea typeface="Arial Unicode MS"/>
                <a:cs typeface="Arial Unicode MS"/>
              </a:rPr>
              <a:t>                   (for tax purposes)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050761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A6BBAD-5C53-5866-F217-411D24A689D8}"/>
              </a:ext>
            </a:extLst>
          </p:cNvPr>
          <p:cNvSpPr/>
          <p:nvPr/>
        </p:nvSpPr>
        <p:spPr>
          <a:xfrm>
            <a:off x="0" y="-216313"/>
            <a:ext cx="9258165" cy="7074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7"/>
          <p:cNvSpPr>
            <a:spLocks noChangeArrowheads="1"/>
          </p:cNvSpPr>
          <p:nvPr/>
        </p:nvSpPr>
        <p:spPr bwMode="auto">
          <a:xfrm>
            <a:off x="4479634" y="-140732"/>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b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18"/>
          <p:cNvSpPr>
            <a:spLocks noChangeArrowheads="1"/>
          </p:cNvSpPr>
          <p:nvPr/>
        </p:nvSpPr>
        <p:spPr bwMode="auto">
          <a:xfrm>
            <a:off x="0" y="121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stretch>
            <a:fillRect/>
          </a:stretch>
        </p:blipFill>
        <p:spPr>
          <a:xfrm>
            <a:off x="4546612" y="3422650"/>
            <a:ext cx="50775" cy="12700"/>
          </a:xfrm>
          <a:prstGeom prst="rect">
            <a:avLst/>
          </a:prstGeom>
        </p:spPr>
      </p:pic>
      <p:pic>
        <p:nvPicPr>
          <p:cNvPr id="6" name="Picture 5"/>
          <p:cNvPicPr>
            <a:picLocks noChangeAspect="1"/>
          </p:cNvPicPr>
          <p:nvPr/>
        </p:nvPicPr>
        <p:blipFill>
          <a:blip r:embed="rId2"/>
          <a:stretch>
            <a:fillRect/>
          </a:stretch>
        </p:blipFill>
        <p:spPr>
          <a:xfrm>
            <a:off x="4699012" y="3575050"/>
            <a:ext cx="50775" cy="12700"/>
          </a:xfrm>
          <a:prstGeom prst="rect">
            <a:avLst/>
          </a:prstGeom>
        </p:spPr>
      </p:pic>
      <p:pic>
        <p:nvPicPr>
          <p:cNvPr id="3" name="Picture 2">
            <a:extLst>
              <a:ext uri="{FF2B5EF4-FFF2-40B4-BE49-F238E27FC236}">
                <a16:creationId xmlns:a16="http://schemas.microsoft.com/office/drawing/2014/main" id="{3C7D5723-BC81-3308-05B4-CF64E5F52D9C}"/>
              </a:ext>
            </a:extLst>
          </p:cNvPr>
          <p:cNvPicPr>
            <a:picLocks noChangeAspect="1"/>
          </p:cNvPicPr>
          <p:nvPr/>
        </p:nvPicPr>
        <p:blipFill>
          <a:blip r:embed="rId3"/>
          <a:stretch>
            <a:fillRect/>
          </a:stretch>
        </p:blipFill>
        <p:spPr>
          <a:xfrm>
            <a:off x="4276437" y="1057968"/>
            <a:ext cx="4036291" cy="5407488"/>
          </a:xfrm>
          <a:prstGeom prst="rect">
            <a:avLst/>
          </a:prstGeom>
        </p:spPr>
      </p:pic>
      <p:sp>
        <p:nvSpPr>
          <p:cNvPr id="9" name="Title 1">
            <a:extLst>
              <a:ext uri="{FF2B5EF4-FFF2-40B4-BE49-F238E27FC236}">
                <a16:creationId xmlns:a16="http://schemas.microsoft.com/office/drawing/2014/main" id="{4861483A-A562-80FC-E320-3DA3668BF624}"/>
              </a:ext>
            </a:extLst>
          </p:cNvPr>
          <p:cNvSpPr>
            <a:spLocks noGrp="1"/>
          </p:cNvSpPr>
          <p:nvPr/>
        </p:nvSpPr>
        <p:spPr>
          <a:xfrm>
            <a:off x="127012" y="-79893"/>
            <a:ext cx="9144000" cy="920115"/>
          </a:xfrm>
          <a:prstGeom prst="rect">
            <a:avLst/>
          </a:prstGeom>
        </p:spPr>
        <p:txBody>
          <a:bodyPr vert="horz" lIns="91440" tIns="45720" rIns="91440" bIns="45720" rtlCol="0" anchor="ctr">
            <a:normAutofit/>
          </a:bodyPr>
          <a:lstStyle/>
          <a:p>
            <a:pPr marL="0" marR="0" algn="ctr">
              <a:lnSpc>
                <a:spcPct val="90000"/>
              </a:lnSpc>
              <a:spcBef>
                <a:spcPts val="0"/>
              </a:spcBef>
              <a:spcAft>
                <a:spcPts val="800"/>
              </a:spcAft>
            </a:pPr>
            <a:r>
              <a:rPr lang="en-US" sz="2400" b="1" kern="1200" dirty="0">
                <a:ln w="9525" cap="flat" cmpd="sng" algn="ctr">
                  <a:solidFill>
                    <a:srgbClr val="000000"/>
                  </a:solidFill>
                  <a:prstDash val="solid"/>
                  <a:round/>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Employee Campaign Report Envelope</a:t>
            </a:r>
            <a:br>
              <a:rPr lang="en-US" sz="2400" b="1" kern="1200" dirty="0">
                <a:ln w="9525" cap="flat" cmpd="sng" algn="ctr">
                  <a:solidFill>
                    <a:srgbClr val="000000"/>
                  </a:solidFill>
                  <a:prstDash val="solid"/>
                  <a:round/>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400" b="1" kern="1200" dirty="0">
                <a:ln w="9525" cap="flat" cmpd="sng" algn="ctr">
                  <a:solidFill>
                    <a:srgbClr val="000000"/>
                  </a:solidFill>
                  <a:prstDash val="solid"/>
                  <a:round/>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(blue lettering – for UW accounts only)</a:t>
            </a:r>
            <a:endParaRPr lang="en-US" sz="1100" kern="10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2" name="Diagram 1">
            <a:extLst>
              <a:ext uri="{FF2B5EF4-FFF2-40B4-BE49-F238E27FC236}">
                <a16:creationId xmlns:a16="http://schemas.microsoft.com/office/drawing/2014/main" id="{41005522-F8EB-BBEC-AF24-16C888C2B685}"/>
              </a:ext>
            </a:extLst>
          </p:cNvPr>
          <p:cNvGraphicFramePr/>
          <p:nvPr>
            <p:extLst>
              <p:ext uri="{D42A27DB-BD31-4B8C-83A1-F6EECF244321}">
                <p14:modId xmlns:p14="http://schemas.microsoft.com/office/powerpoint/2010/main" val="2392690448"/>
              </p:ext>
            </p:extLst>
          </p:nvPr>
        </p:nvGraphicFramePr>
        <p:xfrm>
          <a:off x="831271" y="1137456"/>
          <a:ext cx="2605178" cy="4900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7963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C664-A144-842B-8100-1AA7FDC4CE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D4BB80-337B-0730-C1E6-6E380B9A0713}"/>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0151BB22-8008-7CAF-6697-2B52A766B913}"/>
              </a:ext>
            </a:extLst>
          </p:cNvPr>
          <p:cNvSpPr/>
          <p:nvPr/>
        </p:nvSpPr>
        <p:spPr>
          <a:xfrm>
            <a:off x="0" y="-216313"/>
            <a:ext cx="9258165" cy="7074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8B3E4B0-B213-C32C-862A-DEC6AA7C3A54}"/>
              </a:ext>
            </a:extLst>
          </p:cNvPr>
          <p:cNvPicPr>
            <a:picLocks noChangeAspect="1"/>
          </p:cNvPicPr>
          <p:nvPr/>
        </p:nvPicPr>
        <p:blipFill>
          <a:blip r:embed="rId2"/>
          <a:stretch>
            <a:fillRect/>
          </a:stretch>
        </p:blipFill>
        <p:spPr>
          <a:xfrm>
            <a:off x="120073" y="-108157"/>
            <a:ext cx="4193309" cy="6858000"/>
          </a:xfrm>
          <a:prstGeom prst="rect">
            <a:avLst/>
          </a:prstGeom>
        </p:spPr>
      </p:pic>
      <p:pic>
        <p:nvPicPr>
          <p:cNvPr id="10" name="Picture 9">
            <a:extLst>
              <a:ext uri="{FF2B5EF4-FFF2-40B4-BE49-F238E27FC236}">
                <a16:creationId xmlns:a16="http://schemas.microsoft.com/office/drawing/2014/main" id="{0D8F0B11-FDFE-648D-7387-87CDDB344557}"/>
              </a:ext>
            </a:extLst>
          </p:cNvPr>
          <p:cNvPicPr>
            <a:picLocks noChangeAspect="1"/>
          </p:cNvPicPr>
          <p:nvPr/>
        </p:nvPicPr>
        <p:blipFill>
          <a:blip r:embed="rId3"/>
          <a:stretch>
            <a:fillRect/>
          </a:stretch>
        </p:blipFill>
        <p:spPr>
          <a:xfrm>
            <a:off x="4378036" y="-108157"/>
            <a:ext cx="4645891" cy="6858000"/>
          </a:xfrm>
          <a:prstGeom prst="rect">
            <a:avLst/>
          </a:prstGeom>
        </p:spPr>
      </p:pic>
    </p:spTree>
    <p:extLst>
      <p:ext uri="{BB962C8B-B14F-4D97-AF65-F5344CB8AC3E}">
        <p14:creationId xmlns:p14="http://schemas.microsoft.com/office/powerpoint/2010/main" val="421846252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604D38-C66B-A1FF-C8BA-304F3A233086}"/>
              </a:ext>
            </a:extLst>
          </p:cNvPr>
          <p:cNvSpPr/>
          <p:nvPr/>
        </p:nvSpPr>
        <p:spPr>
          <a:xfrm>
            <a:off x="4762" y="0"/>
            <a:ext cx="9144000" cy="7074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762" y="153805"/>
            <a:ext cx="9144000" cy="646331"/>
          </a:xfrm>
          <a:prstGeom prst="rect">
            <a:avLst/>
          </a:prstGeom>
          <a:noFill/>
        </p:spPr>
        <p:txBody>
          <a:bodyPr wrap="square" rtlCol="0">
            <a:spAutoFit/>
          </a:bodyPr>
          <a:lstStyle/>
          <a:p>
            <a:pPr algn="ctr"/>
            <a:r>
              <a:rPr lang="en-US" sz="3600" b="1" dirty="0">
                <a:ln>
                  <a:solidFill>
                    <a:schemeClr val="tx1"/>
                  </a:solidFill>
                </a:ln>
                <a:solidFill>
                  <a:srgbClr val="0000FF"/>
                </a:solidFill>
                <a:latin typeface="MS Reference Sans Serif" panose="020B0604030504040204" pitchFamily="34" charset="0"/>
              </a:rPr>
              <a:t>Thanks for Giving Raffle Ticket</a:t>
            </a:r>
          </a:p>
        </p:txBody>
      </p:sp>
      <p:pic>
        <p:nvPicPr>
          <p:cNvPr id="6" name="Content Placeholder 5">
            <a:extLst>
              <a:ext uri="{FF2B5EF4-FFF2-40B4-BE49-F238E27FC236}">
                <a16:creationId xmlns:a16="http://schemas.microsoft.com/office/drawing/2014/main" id="{9A686108-3A06-1E51-E1B6-37FDE3173800}"/>
              </a:ext>
            </a:extLst>
          </p:cNvPr>
          <p:cNvPicPr>
            <a:picLocks noGrp="1" noChangeAspect="1"/>
          </p:cNvPicPr>
          <p:nvPr>
            <p:ph idx="1"/>
          </p:nvPr>
        </p:nvPicPr>
        <p:blipFill>
          <a:blip r:embed="rId2"/>
          <a:stretch>
            <a:fillRect/>
          </a:stretch>
        </p:blipFill>
        <p:spPr>
          <a:xfrm>
            <a:off x="633412" y="1204857"/>
            <a:ext cx="7886700" cy="2493791"/>
          </a:xfrm>
          <a:prstGeom prst="rect">
            <a:avLst/>
          </a:prstGeom>
        </p:spPr>
      </p:pic>
    </p:spTree>
    <p:extLst>
      <p:ext uri="{BB962C8B-B14F-4D97-AF65-F5344CB8AC3E}">
        <p14:creationId xmlns:p14="http://schemas.microsoft.com/office/powerpoint/2010/main" val="339943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0795B-3D5A-E77E-6D01-BB90165B56DF}"/>
              </a:ext>
            </a:extLst>
          </p:cNvPr>
          <p:cNvSpPr/>
          <p:nvPr/>
        </p:nvSpPr>
        <p:spPr>
          <a:xfrm>
            <a:off x="4762" y="0"/>
            <a:ext cx="9144000" cy="7074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sers\lcheeseman\Pictures\localized logos 002.jpg"/>
          <p:cNvPicPr/>
          <p:nvPr/>
        </p:nvPicPr>
        <p:blipFill>
          <a:blip r:embed="rId2" cstate="print"/>
          <a:srcRect/>
          <a:stretch>
            <a:fillRect/>
          </a:stretch>
        </p:blipFill>
        <p:spPr bwMode="auto">
          <a:xfrm>
            <a:off x="3992689" y="5895880"/>
            <a:ext cx="772358" cy="562165"/>
          </a:xfrm>
          <a:prstGeom prst="rect">
            <a:avLst/>
          </a:prstGeom>
          <a:noFill/>
          <a:ln w="9525">
            <a:noFill/>
            <a:miter lim="800000"/>
            <a:headEnd/>
            <a:tailEnd/>
          </a:ln>
        </p:spPr>
      </p:pic>
      <p:sp>
        <p:nvSpPr>
          <p:cNvPr id="16" name="TextBox 15">
            <a:extLst>
              <a:ext uri="{FF2B5EF4-FFF2-40B4-BE49-F238E27FC236}">
                <a16:creationId xmlns:a16="http://schemas.microsoft.com/office/drawing/2014/main" id="{47D056DD-1768-AA83-61FF-582A118C03D0}"/>
              </a:ext>
            </a:extLst>
          </p:cNvPr>
          <p:cNvSpPr txBox="1"/>
          <p:nvPr/>
        </p:nvSpPr>
        <p:spPr>
          <a:xfrm>
            <a:off x="193047" y="268352"/>
            <a:ext cx="9144000" cy="523220"/>
          </a:xfrm>
          <a:prstGeom prst="rect">
            <a:avLst/>
          </a:prstGeom>
          <a:noFill/>
        </p:spPr>
        <p:txBody>
          <a:bodyPr wrap="square" rtlCol="0">
            <a:spAutoFit/>
          </a:bodyPr>
          <a:lstStyle/>
          <a:p>
            <a:pPr algn="ctr"/>
            <a:r>
              <a:rPr lang="en-US" sz="28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2024 Funding Awards (June 2024 – July 2025)</a:t>
            </a:r>
          </a:p>
        </p:txBody>
      </p:sp>
      <p:sp>
        <p:nvSpPr>
          <p:cNvPr id="5" name="Content Placeholder 4">
            <a:extLst>
              <a:ext uri="{FF2B5EF4-FFF2-40B4-BE49-F238E27FC236}">
                <a16:creationId xmlns:a16="http://schemas.microsoft.com/office/drawing/2014/main" id="{A1F83C7A-E4D5-7938-8986-95F7985E0805}"/>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1A88AD65-1928-24AD-E10A-F974FE34E3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3825" y="-685800"/>
            <a:ext cx="3816350" cy="8229600"/>
          </a:xfrm>
          <a:prstGeom prst="rect">
            <a:avLst/>
          </a:prstGeom>
          <a:noFill/>
          <a:ln>
            <a:noFill/>
          </a:ln>
        </p:spPr>
      </p:pic>
    </p:spTree>
    <p:extLst>
      <p:ext uri="{BB962C8B-B14F-4D97-AF65-F5344CB8AC3E}">
        <p14:creationId xmlns:p14="http://schemas.microsoft.com/office/powerpoint/2010/main" val="306926487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9D6ABD-8D97-F98D-8083-5DE98EAFDA62}"/>
              </a:ext>
            </a:extLst>
          </p:cNvPr>
          <p:cNvSpPr/>
          <p:nvPr/>
        </p:nvSpPr>
        <p:spPr>
          <a:xfrm>
            <a:off x="0" y="0"/>
            <a:ext cx="9144000" cy="7074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40746" y="567670"/>
            <a:ext cx="1939269" cy="5632311"/>
          </a:xfrm>
          <a:prstGeom prst="rect">
            <a:avLst/>
          </a:prstGeom>
          <a:noFill/>
        </p:spPr>
        <p:txBody>
          <a:bodyPr wrap="square" rtlCol="0">
            <a:spAutoFit/>
          </a:bodyPr>
          <a:lstStyle/>
          <a:p>
            <a:pPr algn="ctr"/>
            <a:r>
              <a:rPr lang="en-US" sz="2800" b="1" dirty="0">
                <a:ln>
                  <a:solidFill>
                    <a:sysClr val="windowText" lastClr="000000"/>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UWGC Brochure for Campaign 2024</a:t>
            </a:r>
          </a:p>
          <a:p>
            <a:pPr algn="ctr"/>
            <a:r>
              <a:rPr lang="en-US" sz="2000" b="1" dirty="0"/>
              <a:t>Ask your Loaned Executive for an adequate supply of these for all of your coworkers, or call Donna Murphy </a:t>
            </a:r>
            <a:br>
              <a:rPr lang="en-US" sz="2000" b="1" dirty="0"/>
            </a:br>
            <a:r>
              <a:rPr lang="en-US" sz="2000" b="1" dirty="0"/>
              <a:t>at 856.845.4303 x180</a:t>
            </a:r>
          </a:p>
          <a:p>
            <a:pPr algn="ctr"/>
            <a:endParaRPr lang="en-US" sz="2000" b="1" dirty="0"/>
          </a:p>
        </p:txBody>
      </p:sp>
      <p:pic>
        <p:nvPicPr>
          <p:cNvPr id="4" name="Picture 3">
            <a:extLst>
              <a:ext uri="{FF2B5EF4-FFF2-40B4-BE49-F238E27FC236}">
                <a16:creationId xmlns:a16="http://schemas.microsoft.com/office/drawing/2014/main" id="{ED50A6D1-51F7-F3E6-DD5E-E0DC7E94D18A}"/>
              </a:ext>
            </a:extLst>
          </p:cNvPr>
          <p:cNvPicPr>
            <a:picLocks noChangeAspect="1"/>
          </p:cNvPicPr>
          <p:nvPr/>
        </p:nvPicPr>
        <p:blipFill>
          <a:blip r:embed="rId2"/>
          <a:stretch>
            <a:fillRect/>
          </a:stretch>
        </p:blipFill>
        <p:spPr>
          <a:xfrm>
            <a:off x="363985" y="216313"/>
            <a:ext cx="3070248" cy="6641687"/>
          </a:xfrm>
          <a:prstGeom prst="rect">
            <a:avLst/>
          </a:prstGeom>
        </p:spPr>
      </p:pic>
      <p:pic>
        <p:nvPicPr>
          <p:cNvPr id="6" name="Picture 5">
            <a:extLst>
              <a:ext uri="{FF2B5EF4-FFF2-40B4-BE49-F238E27FC236}">
                <a16:creationId xmlns:a16="http://schemas.microsoft.com/office/drawing/2014/main" id="{559D661F-3AE3-6A50-BD13-252EF352ED95}"/>
              </a:ext>
            </a:extLst>
          </p:cNvPr>
          <p:cNvPicPr>
            <a:picLocks noChangeAspect="1"/>
          </p:cNvPicPr>
          <p:nvPr/>
        </p:nvPicPr>
        <p:blipFill>
          <a:blip r:embed="rId3"/>
          <a:stretch>
            <a:fillRect/>
          </a:stretch>
        </p:blipFill>
        <p:spPr>
          <a:xfrm>
            <a:off x="3599146" y="216313"/>
            <a:ext cx="3076687" cy="6641687"/>
          </a:xfrm>
          <a:prstGeom prst="rect">
            <a:avLst/>
          </a:prstGeom>
        </p:spPr>
      </p:pic>
    </p:spTree>
    <p:extLst>
      <p:ext uri="{BB962C8B-B14F-4D97-AF65-F5344CB8AC3E}">
        <p14:creationId xmlns:p14="http://schemas.microsoft.com/office/powerpoint/2010/main" val="1814248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1BCA5-8E07-AED9-FE17-C2A722E6B4ED}"/>
              </a:ext>
            </a:extLst>
          </p:cNvPr>
          <p:cNvSpPr/>
          <p:nvPr/>
        </p:nvSpPr>
        <p:spPr>
          <a:xfrm>
            <a:off x="4762" y="0"/>
            <a:ext cx="9144000" cy="7074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uwgcnj.org/wp-content/uploads/Disaster-Relief-Fund-graphic-300x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2005825"/>
            <a:ext cx="2857500" cy="26860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09291" y="321923"/>
            <a:ext cx="7131109" cy="400110"/>
          </a:xfrm>
          <a:prstGeom prst="rect">
            <a:avLst/>
          </a:prstGeom>
          <a:noFill/>
        </p:spPr>
        <p:txBody>
          <a:bodyPr wrap="square" rtlCol="0">
            <a:spAutoFit/>
          </a:bodyPr>
          <a:lstStyle/>
          <a:p>
            <a:pPr algn="ctr"/>
            <a:r>
              <a:rPr lang="en-US" sz="20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THE LIVE UNITED 365 SMALL BUSINESS CIRCLE</a:t>
            </a:r>
          </a:p>
        </p:txBody>
      </p:sp>
      <p:sp>
        <p:nvSpPr>
          <p:cNvPr id="12" name="TextBox 11"/>
          <p:cNvSpPr txBox="1"/>
          <p:nvPr/>
        </p:nvSpPr>
        <p:spPr>
          <a:xfrm>
            <a:off x="274807" y="549432"/>
            <a:ext cx="8738049" cy="646331"/>
          </a:xfrm>
          <a:prstGeom prst="rect">
            <a:avLst/>
          </a:prstGeom>
          <a:noFill/>
        </p:spPr>
        <p:txBody>
          <a:bodyPr wrap="square" rtlCol="0">
            <a:spAutoFit/>
          </a:bodyPr>
          <a:lstStyle/>
          <a:p>
            <a:pPr algn="r"/>
            <a:br>
              <a:rPr lang="en-US" dirty="0"/>
            </a:br>
            <a:endParaRPr lang="en-US" dirty="0"/>
          </a:p>
        </p:txBody>
      </p:sp>
      <p:pic>
        <p:nvPicPr>
          <p:cNvPr id="9" name="Picture 8"/>
          <p:cNvPicPr>
            <a:picLocks noChangeAspect="1"/>
          </p:cNvPicPr>
          <p:nvPr/>
        </p:nvPicPr>
        <p:blipFill>
          <a:blip r:embed="rId3"/>
          <a:stretch>
            <a:fillRect/>
          </a:stretch>
        </p:blipFill>
        <p:spPr>
          <a:xfrm>
            <a:off x="5621262" y="863139"/>
            <a:ext cx="3204094" cy="2586146"/>
          </a:xfrm>
          <a:prstGeom prst="rect">
            <a:avLst/>
          </a:prstGeom>
        </p:spPr>
      </p:pic>
      <p:sp>
        <p:nvSpPr>
          <p:cNvPr id="10" name="Text Box 2"/>
          <p:cNvSpPr txBox="1">
            <a:spLocks noChangeArrowheads="1"/>
          </p:cNvSpPr>
          <p:nvPr/>
        </p:nvSpPr>
        <p:spPr bwMode="auto">
          <a:xfrm>
            <a:off x="505797" y="863139"/>
            <a:ext cx="5115465" cy="273279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300" b="1" dirty="0">
                <a:effectLst/>
                <a:latin typeface="Arial" panose="020B0604020202020204" pitchFamily="34" charset="0"/>
                <a:ea typeface="Calibri" panose="020F0502020204030204" pitchFamily="34" charset="0"/>
                <a:cs typeface="Times New Roman" panose="02020603050405020304" pitchFamily="18" charset="0"/>
              </a:rPr>
              <a:t>For only a dollar a day, or $365 a year, your business becomes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a member of the LIVE UNITED 365 Small Business Circle.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United Way of Gloucester County (UWGC) has created an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easy, affordable, and effective way for companies with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fewer than 35 employees to give back to their community.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Being a 365 Small Business Circle member aligns your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business with the strong LIVE UNITED brand, recognized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as one of the Top 10 most recognizable nonprofit brands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in the world. You will receive an exclusive LIVE UNITED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365 Small Business Circle decal to display and show your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customers your commitment to the community, plus you’ll </a:t>
            </a:r>
            <a:br>
              <a:rPr lang="en-US" sz="1300" b="1" dirty="0">
                <a:effectLst/>
                <a:latin typeface="Arial" panose="020B0604020202020204" pitchFamily="34" charset="0"/>
                <a:ea typeface="Calibri" panose="020F0502020204030204" pitchFamily="34" charset="0"/>
                <a:cs typeface="Times New Roman" panose="02020603050405020304" pitchFamily="18" charset="0"/>
              </a:rPr>
            </a:br>
            <a:r>
              <a:rPr lang="en-US" sz="1300" b="1" dirty="0">
                <a:effectLst/>
                <a:latin typeface="Arial" panose="020B0604020202020204" pitchFamily="34" charset="0"/>
                <a:ea typeface="Calibri" panose="020F0502020204030204" pitchFamily="34" charset="0"/>
                <a:cs typeface="Times New Roman" panose="02020603050405020304" pitchFamily="18" charset="0"/>
              </a:rPr>
              <a:t>receive many other member benefits.</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374630" y="3595934"/>
            <a:ext cx="2822076" cy="3084898"/>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Arial" panose="020B0604020202020204" pitchFamily="34" charset="0"/>
                <a:ea typeface="Calibri" panose="020F0502020204030204" pitchFamily="34" charset="0"/>
                <a:cs typeface="Arial" panose="020B0604020202020204" pitchFamily="34" charset="0"/>
              </a:rPr>
              <a:t>Aquatic Artists</a:t>
            </a:r>
            <a:br>
              <a:rPr lang="en-US" sz="1100" b="1" dirty="0">
                <a:effectLst/>
                <a:latin typeface="Arial" panose="020B0604020202020204" pitchFamily="34" charset="0"/>
                <a:ea typeface="Calibri" panose="020F0502020204030204" pitchFamily="34" charset="0"/>
                <a:cs typeface="Arial" panose="020B0604020202020204" pitchFamily="34" charset="0"/>
              </a:rPr>
            </a:br>
            <a:r>
              <a:rPr lang="en-US" sz="1100" b="1" dirty="0" err="1">
                <a:latin typeface="Arial" panose="020B0604020202020204" pitchFamily="34" charset="0"/>
                <a:ea typeface="Calibri" panose="020F0502020204030204" pitchFamily="34" charset="0"/>
                <a:cs typeface="Arial" panose="020B0604020202020204" pitchFamily="34" charset="0"/>
              </a:rPr>
              <a:t>Bellia</a:t>
            </a:r>
            <a:r>
              <a:rPr lang="en-US" sz="1100" b="1" dirty="0">
                <a:latin typeface="Arial" panose="020B0604020202020204" pitchFamily="34" charset="0"/>
                <a:ea typeface="Calibri" panose="020F0502020204030204" pitchFamily="34" charset="0"/>
                <a:cs typeface="Arial" panose="020B0604020202020204" pitchFamily="34" charset="0"/>
              </a:rPr>
              <a:t> Print &amp; Design</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Best Buds</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err="1">
                <a:latin typeface="Arial" panose="020B0604020202020204" pitchFamily="34" charset="0"/>
                <a:ea typeface="Calibri" panose="020F0502020204030204" pitchFamily="34" charset="0"/>
                <a:cs typeface="Arial" panose="020B0604020202020204" pitchFamily="34" charset="0"/>
              </a:rPr>
              <a:t>BonBon’s</a:t>
            </a:r>
            <a:r>
              <a:rPr lang="en-US" sz="1100" b="1" dirty="0">
                <a:latin typeface="Arial" panose="020B0604020202020204" pitchFamily="34" charset="0"/>
                <a:ea typeface="Calibri" panose="020F0502020204030204" pitchFamily="34" charset="0"/>
                <a:cs typeface="Arial" panose="020B0604020202020204" pitchFamily="34" charset="0"/>
              </a:rPr>
              <a:t> Parties &amp; Events</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err="1">
                <a:latin typeface="Arial" panose="020B0604020202020204" pitchFamily="34" charset="0"/>
                <a:ea typeface="Calibri" panose="020F0502020204030204" pitchFamily="34" charset="0"/>
                <a:cs typeface="Arial" panose="020B0604020202020204" pitchFamily="34" charset="0"/>
              </a:rPr>
              <a:t>Botto’s</a:t>
            </a:r>
            <a:r>
              <a:rPr lang="en-US" sz="1100" b="1" dirty="0">
                <a:latin typeface="Arial" panose="020B0604020202020204" pitchFamily="34" charset="0"/>
                <a:ea typeface="Calibri" panose="020F0502020204030204" pitchFamily="34" charset="0"/>
                <a:cs typeface="Arial" panose="020B0604020202020204" pitchFamily="34" charset="0"/>
              </a:rPr>
              <a:t> Italian Line Restaurant</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err="1">
                <a:latin typeface="Arial" panose="020B0604020202020204" pitchFamily="34" charset="0"/>
                <a:ea typeface="Calibri" panose="020F0502020204030204" pitchFamily="34" charset="0"/>
                <a:cs typeface="Arial" panose="020B0604020202020204" pitchFamily="34" charset="0"/>
              </a:rPr>
              <a:t>Cepha</a:t>
            </a:r>
            <a:r>
              <a:rPr lang="en-US" sz="1100" b="1" dirty="0">
                <a:latin typeface="Arial" panose="020B0604020202020204" pitchFamily="34" charset="0"/>
                <a:ea typeface="Calibri" panose="020F0502020204030204" pitchFamily="34" charset="0"/>
                <a:cs typeface="Arial" panose="020B0604020202020204" pitchFamily="34" charset="0"/>
              </a:rPr>
              <a:t> Management</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err="1">
                <a:latin typeface="Arial" panose="020B0604020202020204" pitchFamily="34" charset="0"/>
                <a:ea typeface="Calibri" panose="020F0502020204030204" pitchFamily="34" charset="0"/>
                <a:cs typeface="Arial" panose="020B0604020202020204" pitchFamily="34" charset="0"/>
              </a:rPr>
              <a:t>Ciaccia</a:t>
            </a:r>
            <a:r>
              <a:rPr lang="en-US" sz="1100" b="1" dirty="0">
                <a:latin typeface="Arial" panose="020B0604020202020204" pitchFamily="34" charset="0"/>
                <a:ea typeface="Calibri" panose="020F0502020204030204" pitchFamily="34" charset="0"/>
                <a:cs typeface="Arial" panose="020B0604020202020204" pitchFamily="34" charset="0"/>
              </a:rPr>
              <a:t>, CPA</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Cipriani Remodeling Solutions</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Clear Path by Cindy</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Columbia Bank</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Connolly Family Dentistry</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Death of the Fox Brewing</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DeSimone Construction Co., LLC</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DeSimone Law Offices, LLC</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Edward Jones / Jim Kelleher</a:t>
            </a:r>
            <a:r>
              <a:rPr lang="en-US" sz="1100" b="1" dirty="0">
                <a:latin typeface="Times New Roman" panose="02020603050405020304" pitchFamily="18" charset="0"/>
                <a:ea typeface="Calibri" panose="020F0502020204030204" pitchFamily="34" charset="0"/>
                <a:cs typeface="Times New Roman" panose="02020603050405020304" pitchFamily="18" charset="0"/>
              </a:rPr>
              <a:t>®</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Franklin Bank</a:t>
            </a:r>
            <a:endParaRPr lang="en-US" sz="11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 Box 2"/>
          <p:cNvSpPr txBox="1">
            <a:spLocks noChangeArrowheads="1"/>
          </p:cNvSpPr>
          <p:nvPr/>
        </p:nvSpPr>
        <p:spPr bwMode="auto">
          <a:xfrm>
            <a:off x="1190445" y="3554954"/>
            <a:ext cx="6167887" cy="3488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b="1" u="sng"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Current Members of the UWGC 365 Small Business Circle</a:t>
            </a:r>
            <a:endParaRPr lang="en-US" sz="1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p:cNvSpPr txBox="1">
            <a:spLocks noChangeArrowheads="1"/>
          </p:cNvSpPr>
          <p:nvPr/>
        </p:nvSpPr>
        <p:spPr bwMode="auto">
          <a:xfrm>
            <a:off x="6190780" y="3595934"/>
            <a:ext cx="2822076" cy="273279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Arial" panose="020B0604020202020204" pitchFamily="34" charset="0"/>
                <a:ea typeface="Calibri" panose="020F0502020204030204" pitchFamily="34" charset="0"/>
                <a:cs typeface="Arial" panose="020B0604020202020204" pitchFamily="34" charset="0"/>
              </a:rPr>
              <a:t>Resear</a:t>
            </a:r>
            <a:r>
              <a:rPr lang="en-US" sz="1100" b="1" dirty="0">
                <a:latin typeface="Arial" panose="020B0604020202020204" pitchFamily="34" charset="0"/>
                <a:ea typeface="Calibri" panose="020F0502020204030204" pitchFamily="34" charset="0"/>
                <a:cs typeface="Arial" panose="020B0604020202020204" pitchFamily="34" charset="0"/>
              </a:rPr>
              <a:t>ch 1166 Federal Credit Union</a:t>
            </a:r>
            <a:br>
              <a:rPr lang="en-US" sz="1100" b="1" dirty="0">
                <a:effectLst/>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Riggs Creative Group, LLC</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Spartan Digital Solutions</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err="1">
                <a:latin typeface="Arial" panose="020B0604020202020204" pitchFamily="34" charset="0"/>
                <a:ea typeface="Calibri" panose="020F0502020204030204" pitchFamily="34" charset="0"/>
                <a:cs typeface="Arial" panose="020B0604020202020204" pitchFamily="34" charset="0"/>
              </a:rPr>
              <a:t>Sweetsboro</a:t>
            </a:r>
            <a:r>
              <a:rPr lang="en-US" sz="1100" b="1" dirty="0">
                <a:latin typeface="Arial" panose="020B0604020202020204" pitchFamily="34" charset="0"/>
                <a:ea typeface="Calibri" panose="020F0502020204030204" pitchFamily="34" charset="0"/>
                <a:cs typeface="Arial" panose="020B0604020202020204" pitchFamily="34" charset="0"/>
              </a:rPr>
              <a:t> Pastry Shoppe</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TD Bank</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err="1">
                <a:latin typeface="Arial" panose="020B0604020202020204" pitchFamily="34" charset="0"/>
                <a:ea typeface="Calibri" panose="020F0502020204030204" pitchFamily="34" charset="0"/>
                <a:cs typeface="Arial" panose="020B0604020202020204" pitchFamily="34" charset="0"/>
              </a:rPr>
              <a:t>Telecorp</a:t>
            </a:r>
            <a:r>
              <a:rPr lang="en-US" sz="1100" b="1" dirty="0">
                <a:latin typeface="Arial" panose="020B0604020202020204" pitchFamily="34" charset="0"/>
                <a:ea typeface="Calibri" panose="020F0502020204030204" pitchFamily="34" charset="0"/>
                <a:cs typeface="Arial" panose="020B0604020202020204" pitchFamily="34" charset="0"/>
              </a:rPr>
              <a:t>, Inc.</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Tim </a:t>
            </a:r>
            <a:r>
              <a:rPr lang="en-US" sz="1100" b="1" dirty="0" err="1">
                <a:latin typeface="Arial" panose="020B0604020202020204" pitchFamily="34" charset="0"/>
                <a:ea typeface="Calibri" panose="020F0502020204030204" pitchFamily="34" charset="0"/>
                <a:cs typeface="Arial" panose="020B0604020202020204" pitchFamily="34" charset="0"/>
              </a:rPr>
              <a:t>Skabo</a:t>
            </a:r>
            <a:r>
              <a:rPr lang="en-US" sz="1100" b="1" dirty="0">
                <a:latin typeface="Arial" panose="020B0604020202020204" pitchFamily="34" charset="0"/>
                <a:ea typeface="Calibri" panose="020F0502020204030204" pitchFamily="34" charset="0"/>
                <a:cs typeface="Arial" panose="020B0604020202020204" pitchFamily="34" charset="0"/>
              </a:rPr>
              <a:t> State Farm Agency</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Tummy Tee, LLC</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Urban Air Sicklerville</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US Electrical Services</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err="1">
                <a:latin typeface="Arial" panose="020B0604020202020204" pitchFamily="34" charset="0"/>
                <a:ea typeface="Calibri" panose="020F0502020204030204" pitchFamily="34" charset="0"/>
                <a:cs typeface="Arial" panose="020B0604020202020204" pitchFamily="34" charset="0"/>
              </a:rPr>
              <a:t>VisionLine</a:t>
            </a:r>
            <a:r>
              <a:rPr lang="en-US" sz="1100" b="1" dirty="0">
                <a:latin typeface="Arial" panose="020B0604020202020204" pitchFamily="34" charset="0"/>
                <a:ea typeface="Calibri" panose="020F0502020204030204" pitchFamily="34" charset="0"/>
                <a:cs typeface="Arial" panose="020B0604020202020204" pitchFamily="34" charset="0"/>
              </a:rPr>
              <a:t> Media</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Ward, </a:t>
            </a:r>
            <a:r>
              <a:rPr lang="en-US" sz="1100" b="1" dirty="0" err="1">
                <a:latin typeface="Arial" panose="020B0604020202020204" pitchFamily="34" charset="0"/>
                <a:ea typeface="Calibri" panose="020F0502020204030204" pitchFamily="34" charset="0"/>
                <a:cs typeface="Arial" panose="020B0604020202020204" pitchFamily="34" charset="0"/>
              </a:rPr>
              <a:t>Shindle</a:t>
            </a:r>
            <a:r>
              <a:rPr lang="en-US" sz="1100" b="1" dirty="0">
                <a:latin typeface="Arial" panose="020B0604020202020204" pitchFamily="34" charset="0"/>
                <a:ea typeface="Calibri" panose="020F0502020204030204" pitchFamily="34" charset="0"/>
                <a:cs typeface="Arial" panose="020B0604020202020204" pitchFamily="34" charset="0"/>
              </a:rPr>
              <a:t> &amp; Hall, Attorneys at Law</a:t>
            </a:r>
            <a:br>
              <a:rPr lang="en-US" sz="1100" b="1" dirty="0">
                <a:latin typeface="Arial" panose="020B0604020202020204" pitchFamily="34" charset="0"/>
                <a:ea typeface="Calibri" panose="020F0502020204030204" pitchFamily="34" charset="0"/>
                <a:cs typeface="Arial" panose="020B0604020202020204" pitchFamily="34" charset="0"/>
              </a:rPr>
            </a:br>
            <a:r>
              <a:rPr lang="en-US" sz="1100" b="1" dirty="0">
                <a:latin typeface="Arial" panose="020B0604020202020204" pitchFamily="34" charset="0"/>
                <a:ea typeface="Calibri" panose="020F0502020204030204" pitchFamily="34" charset="0"/>
                <a:cs typeface="Arial" panose="020B0604020202020204" pitchFamily="34" charset="0"/>
              </a:rPr>
              <a:t>Your CBD Store of Gibbstown</a:t>
            </a:r>
            <a:br>
              <a:rPr lang="en-US" sz="1100" b="1" dirty="0">
                <a:latin typeface="Arial" panose="020B0604020202020204" pitchFamily="34" charset="0"/>
                <a:ea typeface="Calibri" panose="020F0502020204030204" pitchFamily="34" charset="0"/>
                <a:cs typeface="Arial" panose="020B0604020202020204" pitchFamily="34" charset="0"/>
              </a:rPr>
            </a:br>
            <a:br>
              <a:rPr lang="en-US" sz="1100" b="1" dirty="0">
                <a:latin typeface="Arial" panose="020B0604020202020204" pitchFamily="34" charset="0"/>
                <a:ea typeface="Calibri" panose="020F0502020204030204" pitchFamily="34" charset="0"/>
                <a:cs typeface="Arial" panose="020B0604020202020204" pitchFamily="34" charset="0"/>
              </a:rPr>
            </a:br>
            <a:endParaRPr lang="en-US" sz="11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ext Box 2">
            <a:extLst>
              <a:ext uri="{FF2B5EF4-FFF2-40B4-BE49-F238E27FC236}">
                <a16:creationId xmlns:a16="http://schemas.microsoft.com/office/drawing/2014/main" id="{C847288E-2974-E628-8E3E-EAC589EF2184}"/>
              </a:ext>
            </a:extLst>
          </p:cNvPr>
          <p:cNvSpPr txBox="1">
            <a:spLocks noChangeArrowheads="1"/>
          </p:cNvSpPr>
          <p:nvPr/>
        </p:nvSpPr>
        <p:spPr bwMode="auto">
          <a:xfrm>
            <a:off x="2987040" y="3932060"/>
            <a:ext cx="3169920" cy="286575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Glassboro Rotary Club</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Graham Communications</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 DeHart &amp; Son</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Heritage’s Dairy Stores</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Ignite Business/Development Partners, LLC</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Impressions Unlimited Printing Co., LLC</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Lamb Realty</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Lisa Carney Retail Agency, LLC</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Mantua Coin-Op Laundromat</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Maui Ice</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Morris Graphics, Inc.</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Mullica Hill Family Dentistry</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Newfield National Bank</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Parke Bank</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PPLSI/LegalShield</a:t>
            </a: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br>
              <a:rPr lang="en-US"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5225634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79986-5230-384C-9DAD-0AB67ADF07A5}"/>
              </a:ext>
            </a:extLst>
          </p:cNvPr>
          <p:cNvSpPr/>
          <p:nvPr/>
        </p:nvSpPr>
        <p:spPr>
          <a:xfrm>
            <a:off x="0" y="0"/>
            <a:ext cx="9144000" cy="7074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 y="0"/>
            <a:ext cx="9143999" cy="713009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endParaRPr lang="en-US" sz="1600" b="1" dirty="0">
              <a:solidFill>
                <a:srgbClr val="222222"/>
              </a:solidFill>
              <a:latin typeface="Open Sans"/>
            </a:endParaRPr>
          </a:p>
          <a:p>
            <a:pPr algn="ctr"/>
            <a:r>
              <a:rPr lang="en-US" sz="1500" b="1" dirty="0">
                <a:solidFill>
                  <a:srgbClr val="222222"/>
                </a:solidFill>
                <a:latin typeface="Microsoft Sans Serif" panose="020B0604020202020204" pitchFamily="34" charset="0"/>
                <a:ea typeface="Microsoft Sans Serif" panose="020B0604020202020204" pitchFamily="34" charset="0"/>
                <a:cs typeface="Microsoft Sans Serif" panose="020B0604020202020204" pitchFamily="34" charset="0"/>
              </a:rPr>
              <a:t>The investment made to UWGC by our 365 Small Business Circle Participants provides funding for a number of Mini-Grants of up to $1,500 each for programs and agencies to conduct life-changing work in Gloucester County. </a:t>
            </a:r>
            <a:r>
              <a:rPr lang="en-US" sz="1500" b="1" kern="0" dirty="0">
                <a:effectLst/>
                <a:latin typeface="Microsoft Sans Serif" panose="020B0604020202020204" pitchFamily="34" charset="0"/>
                <a:ea typeface="Microsoft Sans Serif" panose="020B0604020202020204" pitchFamily="34" charset="0"/>
                <a:cs typeface="Microsoft Sans Serif" panose="020B0604020202020204" pitchFamily="34" charset="0"/>
              </a:rPr>
              <a:t>Since 2015, this initiative has supported 107 programs and has raised over $129,000 to provide these services to Gloucester County residents</a:t>
            </a:r>
            <a:r>
              <a:rPr lang="en-US" sz="1500" b="1" kern="0" dirty="0">
                <a:latin typeface="Microsoft Sans Serif" panose="020B0604020202020204" pitchFamily="34" charset="0"/>
                <a:ea typeface="Microsoft Sans Serif" panose="020B0604020202020204" pitchFamily="34" charset="0"/>
                <a:cs typeface="Microsoft Sans Serif" panose="020B0604020202020204" pitchFamily="34" charset="0"/>
              </a:rPr>
              <a:t>. Mini-Grants are awarded in the fall of the calendar year. </a:t>
            </a:r>
            <a:r>
              <a:rPr lang="en-US" sz="1500" b="1" dirty="0">
                <a:solidFill>
                  <a:srgbClr val="222222"/>
                </a:solidFill>
                <a:latin typeface="Microsoft Sans Serif" panose="020B0604020202020204" pitchFamily="34" charset="0"/>
                <a:ea typeface="Microsoft Sans Serif" panose="020B0604020202020204" pitchFamily="34" charset="0"/>
                <a:cs typeface="Microsoft Sans Serif" panose="020B0604020202020204" pitchFamily="34" charset="0"/>
              </a:rPr>
              <a:t>The following organizations received Mini-Grants for Year 2023:</a:t>
            </a:r>
            <a:br>
              <a:rPr lang="en-US" sz="800" b="1" dirty="0">
                <a:solidFill>
                  <a:srgbClr val="222222"/>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800" b="1" dirty="0">
                <a:solidFill>
                  <a:srgbClr val="222222"/>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A Champion’s Heart</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Angels Community Outreach</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err="1">
                <a:solidFill>
                  <a:srgbClr val="0000CC"/>
                </a:solidFill>
                <a:effectLst/>
                <a:latin typeface="Tahoma" panose="020B0604030504040204" pitchFamily="34" charset="0"/>
                <a:ea typeface="Tahoma" panose="020B0604030504040204" pitchFamily="34" charset="0"/>
                <a:cs typeface="Tahoma" panose="020B0604030504040204" pitchFamily="34" charset="0"/>
              </a:rPr>
              <a:t>BookSmiles</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Boys &amp; Girls Club of Gloucester County</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Center for Independent Living of South Jersey</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err="1">
                <a:solidFill>
                  <a:srgbClr val="0000CC"/>
                </a:solidFill>
                <a:effectLst/>
                <a:latin typeface="Tahoma" panose="020B0604030504040204" pitchFamily="34" charset="0"/>
                <a:ea typeface="Tahoma" panose="020B0604030504040204" pitchFamily="34" charset="0"/>
                <a:cs typeface="Tahoma" panose="020B0604030504040204" pitchFamily="34" charset="0"/>
              </a:rPr>
              <a:t>Clarifi</a:t>
            </a: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 Consumer Credit Counseling Services of Delaware Valley</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Emmanuel Cancer Foundation</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The FAF Coalition</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Greater Woodbury Cooperative Ministries, Inc.</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Gloucester County Habitat for Humanity</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The Lighthouse Community Center</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Newfield Terrace Community Action Organization</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Partners in Learning</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Paulsboro Midget Football Organization</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Pegasus Education Foundation</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People for People Foundation of Gloucester County, Inc.</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Professional Trainers Advancing Humanity Initiative, Inc. (P.T.A.H.)</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SHADOW Equestrian, Inc.</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South Jersey Dream Center</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South Jersey Robotics</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Wheels of Change</a:t>
            </a:r>
            <a:b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br>
            <a:r>
              <a:rPr lang="en-US" sz="1300" b="1" kern="100" dirty="0">
                <a:solidFill>
                  <a:srgbClr val="0000CC"/>
                </a:solidFill>
                <a:effectLst/>
                <a:latin typeface="Tahoma" panose="020B0604030504040204" pitchFamily="34" charset="0"/>
                <a:ea typeface="Tahoma" panose="020B0604030504040204" pitchFamily="34" charset="0"/>
                <a:cs typeface="Tahoma" panose="020B0604030504040204" pitchFamily="34" charset="0"/>
              </a:rPr>
              <a:t>Your Place At The Table</a:t>
            </a:r>
            <a:br>
              <a:rPr lang="en-US" sz="1300" b="1" kern="100" dirty="0">
                <a:solidFill>
                  <a:srgbClr val="0000FF"/>
                </a:solidFill>
                <a:effectLst/>
                <a:latin typeface="Tahoma" panose="020B0604030504040204" pitchFamily="34" charset="0"/>
                <a:ea typeface="Tahoma" panose="020B0604030504040204" pitchFamily="34" charset="0"/>
                <a:cs typeface="Tahoma" panose="020B0604030504040204" pitchFamily="34" charset="0"/>
              </a:rPr>
            </a:br>
            <a:endParaRPr lang="en-US" sz="1300" b="1" kern="1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07000"/>
              </a:lnSpc>
              <a:spcBef>
                <a:spcPts val="0"/>
              </a:spcBef>
              <a:spcAft>
                <a:spcPts val="800"/>
              </a:spcAft>
            </a:pPr>
            <a:endParaRPr lang="en-US" kern="1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b="1" dirty="0"/>
          </a:p>
        </p:txBody>
      </p:sp>
      <p:pic>
        <p:nvPicPr>
          <p:cNvPr id="5" name="Picture 4"/>
          <p:cNvPicPr>
            <a:picLocks noChangeAspect="1"/>
          </p:cNvPicPr>
          <p:nvPr/>
        </p:nvPicPr>
        <p:blipFill>
          <a:blip r:embed="rId2"/>
          <a:stretch>
            <a:fillRect/>
          </a:stretch>
        </p:blipFill>
        <p:spPr>
          <a:xfrm>
            <a:off x="7860319" y="1820348"/>
            <a:ext cx="946323" cy="662706"/>
          </a:xfrm>
          <a:prstGeom prst="rect">
            <a:avLst/>
          </a:prstGeom>
        </p:spPr>
      </p:pic>
      <p:sp>
        <p:nvSpPr>
          <p:cNvPr id="12" name="Text Box 2"/>
          <p:cNvSpPr txBox="1">
            <a:spLocks noChangeArrowheads="1"/>
          </p:cNvSpPr>
          <p:nvPr/>
        </p:nvSpPr>
        <p:spPr bwMode="auto">
          <a:xfrm>
            <a:off x="-1" y="6059041"/>
            <a:ext cx="9143999" cy="480304"/>
          </a:xfrm>
          <a:prstGeom prst="rect">
            <a:avLst/>
          </a:prstGeom>
          <a:solidFill>
            <a:schemeClr val="bg1"/>
          </a:solidFill>
          <a:ln w="9525">
            <a:solidFill>
              <a:schemeClr val="tx1"/>
            </a:solidFill>
            <a:miter lim="800000"/>
            <a:headEnd/>
            <a:tailEnd/>
          </a:ln>
        </p:spPr>
        <p:txBody>
          <a:bodyPr rot="0" vert="horz" wrap="square" lIns="91440" tIns="45720" rIns="91440" bIns="45720" anchor="t" anchorCtr="0">
            <a:noAutofit/>
          </a:bodyPr>
          <a:lstStyle/>
          <a:p>
            <a:pPr marL="0" marR="0" algn="ctr">
              <a:lnSpc>
                <a:spcPct val="105000"/>
              </a:lnSpc>
              <a:spcBef>
                <a:spcPts val="0"/>
              </a:spcBef>
              <a:spcAft>
                <a:spcPts val="800"/>
              </a:spcAft>
            </a:pPr>
            <a:r>
              <a:rPr lang="en-US" sz="1100" b="1" kern="120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For more information about the 365 Live United Small Business Circle, please contact Donna Murphy at 856.845.4303 x 180, or </a:t>
            </a:r>
            <a:r>
              <a:rPr lang="en-US" sz="1100" b="1" kern="120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hlinkClick r:id="rId3"/>
              </a:rPr>
              <a:t>donnamurphy@uwgcnj.org</a:t>
            </a:r>
            <a:r>
              <a:rPr lang="en-US" sz="1100" b="1" kern="120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For a complete description of each program, please visit our website uwgcnj.org/campaign/small-business-program/. </a:t>
            </a:r>
            <a:endParaRPr lang="en-US" sz="1100" dirty="0">
              <a:effectLst/>
              <a:latin typeface="Times New Roman" panose="02020603050405020304" pitchFamily="18" charset="0"/>
              <a:ea typeface="Times New Roman" panose="02020603050405020304" pitchFamily="18" charset="0"/>
            </a:endParaRPr>
          </a:p>
        </p:txBody>
      </p:sp>
      <p:pic>
        <p:nvPicPr>
          <p:cNvPr id="6" name="Picture 5" descr="A blue and yellow logo with a person holding a hand&#10;&#10;Description automatically generated">
            <a:extLst>
              <a:ext uri="{FF2B5EF4-FFF2-40B4-BE49-F238E27FC236}">
                <a16:creationId xmlns:a16="http://schemas.microsoft.com/office/drawing/2014/main" id="{9DE1E33A-39B6-174F-CCF6-EFBAF968F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10" y="1820348"/>
            <a:ext cx="939569" cy="662706"/>
          </a:xfrm>
          <a:prstGeom prst="rect">
            <a:avLst/>
          </a:prstGeom>
        </p:spPr>
      </p:pic>
    </p:spTree>
    <p:extLst>
      <p:ext uri="{BB962C8B-B14F-4D97-AF65-F5344CB8AC3E}">
        <p14:creationId xmlns:p14="http://schemas.microsoft.com/office/powerpoint/2010/main" val="207517333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49D980-926B-9608-8BE4-27C99D567313}"/>
              </a:ext>
            </a:extLst>
          </p:cNvPr>
          <p:cNvSpPr/>
          <p:nvPr/>
        </p:nvSpPr>
        <p:spPr>
          <a:xfrm>
            <a:off x="0" y="-18473"/>
            <a:ext cx="9144000" cy="68764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0332" y="365126"/>
            <a:ext cx="8015018" cy="1325563"/>
          </a:xfrm>
        </p:spPr>
        <p:txBody>
          <a:bodyPr>
            <a:normAutofit fontScale="90000"/>
          </a:bodyPr>
          <a:lstStyle/>
          <a:p>
            <a:pPr algn="ctr"/>
            <a:r>
              <a:rPr lang="en-US" sz="2700" dirty="0">
                <a:ln>
                  <a:solidFill>
                    <a:sysClr val="windowText" lastClr="000000"/>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Posters! Call 856.845.4303 x 100</a:t>
            </a:r>
            <a:br>
              <a:rPr lang="en-US" sz="2700" dirty="0">
                <a:ln>
                  <a:solidFill>
                    <a:sysClr val="windowText" lastClr="000000"/>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700" dirty="0">
                <a:ln>
                  <a:solidFill>
                    <a:sysClr val="windowText" lastClr="000000"/>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and we can personalize these any way you like!</a:t>
            </a:r>
            <a:br>
              <a:rPr lang="en-US" sz="2700" dirty="0">
                <a:ln>
                  <a:solidFill>
                    <a:sysClr val="windowText" lastClr="000000"/>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2700" dirty="0">
                <a:ln>
                  <a:solidFill>
                    <a:sysClr val="windowText" lastClr="000000"/>
                  </a:solidFill>
                </a:ln>
                <a:solidFill>
                  <a:srgbClr val="0000FF"/>
                </a:solidFill>
                <a:latin typeface="Arial Rounded MT Bold" panose="020F0704030504030204" pitchFamily="34" charset="0"/>
              </a:rPr>
            </a:br>
            <a:r>
              <a:rPr lang="en-US" sz="2000" dirty="0">
                <a:ln>
                  <a:solidFill>
                    <a:sysClr val="windowText" lastClr="000000"/>
                  </a:solidFill>
                </a:ln>
                <a:solidFill>
                  <a:schemeClr val="tx1">
                    <a:lumMod val="95000"/>
                    <a:lumOff val="5000"/>
                  </a:schemeClr>
                </a:solidFill>
                <a:latin typeface="Arial" panose="020B0604020202020204" pitchFamily="34" charset="0"/>
                <a:cs typeface="Arial" panose="020B0604020202020204" pitchFamily="34" charset="0"/>
              </a:rPr>
              <a:t>Here are some examples…more can be found at uwgcnj.org/campaign toolkit</a:t>
            </a:r>
          </a:p>
        </p:txBody>
      </p:sp>
      <p:pic>
        <p:nvPicPr>
          <p:cNvPr id="8" name="Picture 7">
            <a:extLst>
              <a:ext uri="{FF2B5EF4-FFF2-40B4-BE49-F238E27FC236}">
                <a16:creationId xmlns:a16="http://schemas.microsoft.com/office/drawing/2014/main" id="{DB5AE109-BF18-A860-6680-2308B4A3CAE0}"/>
              </a:ext>
            </a:extLst>
          </p:cNvPr>
          <p:cNvPicPr>
            <a:picLocks noChangeAspect="1"/>
          </p:cNvPicPr>
          <p:nvPr/>
        </p:nvPicPr>
        <p:blipFill>
          <a:blip r:embed="rId2"/>
          <a:stretch>
            <a:fillRect/>
          </a:stretch>
        </p:blipFill>
        <p:spPr>
          <a:xfrm>
            <a:off x="324690" y="1958109"/>
            <a:ext cx="3545346" cy="4613564"/>
          </a:xfrm>
          <a:prstGeom prst="rect">
            <a:avLst/>
          </a:prstGeom>
        </p:spPr>
      </p:pic>
      <p:pic>
        <p:nvPicPr>
          <p:cNvPr id="10" name="Picture 9">
            <a:extLst>
              <a:ext uri="{FF2B5EF4-FFF2-40B4-BE49-F238E27FC236}">
                <a16:creationId xmlns:a16="http://schemas.microsoft.com/office/drawing/2014/main" id="{A7A464D7-9D84-C916-CB64-A19CE5852F10}"/>
              </a:ext>
            </a:extLst>
          </p:cNvPr>
          <p:cNvPicPr>
            <a:picLocks noChangeAspect="1"/>
          </p:cNvPicPr>
          <p:nvPr/>
        </p:nvPicPr>
        <p:blipFill>
          <a:blip r:embed="rId3"/>
          <a:stretch>
            <a:fillRect/>
          </a:stretch>
        </p:blipFill>
        <p:spPr>
          <a:xfrm>
            <a:off x="4572000" y="1798413"/>
            <a:ext cx="3813202" cy="2886363"/>
          </a:xfrm>
          <a:prstGeom prst="rect">
            <a:avLst/>
          </a:prstGeom>
        </p:spPr>
      </p:pic>
      <p:pic>
        <p:nvPicPr>
          <p:cNvPr id="17" name="Picture 16">
            <a:extLst>
              <a:ext uri="{FF2B5EF4-FFF2-40B4-BE49-F238E27FC236}">
                <a16:creationId xmlns:a16="http://schemas.microsoft.com/office/drawing/2014/main" id="{F7DB9567-2574-60B2-19FC-2F489DAEA0D0}"/>
              </a:ext>
            </a:extLst>
          </p:cNvPr>
          <p:cNvPicPr>
            <a:picLocks noChangeAspect="1"/>
          </p:cNvPicPr>
          <p:nvPr/>
        </p:nvPicPr>
        <p:blipFill>
          <a:blip r:embed="rId4"/>
          <a:stretch>
            <a:fillRect/>
          </a:stretch>
        </p:blipFill>
        <p:spPr>
          <a:xfrm>
            <a:off x="5427224" y="4542963"/>
            <a:ext cx="3417455" cy="1910288"/>
          </a:xfrm>
          <a:prstGeom prst="rect">
            <a:avLst/>
          </a:prstGeom>
        </p:spPr>
      </p:pic>
      <p:pic>
        <p:nvPicPr>
          <p:cNvPr id="14" name="Picture 13">
            <a:extLst>
              <a:ext uri="{FF2B5EF4-FFF2-40B4-BE49-F238E27FC236}">
                <a16:creationId xmlns:a16="http://schemas.microsoft.com/office/drawing/2014/main" id="{D1EDFF0E-E9C4-22E7-113C-1F557573D063}"/>
              </a:ext>
            </a:extLst>
          </p:cNvPr>
          <p:cNvPicPr>
            <a:picLocks noChangeAspect="1"/>
          </p:cNvPicPr>
          <p:nvPr/>
        </p:nvPicPr>
        <p:blipFill>
          <a:blip r:embed="rId5"/>
          <a:stretch>
            <a:fillRect/>
          </a:stretch>
        </p:blipFill>
        <p:spPr>
          <a:xfrm>
            <a:off x="2692914" y="3140822"/>
            <a:ext cx="3003623" cy="3429000"/>
          </a:xfrm>
          <a:prstGeom prst="rect">
            <a:avLst/>
          </a:prstGeom>
        </p:spPr>
      </p:pic>
    </p:spTree>
    <p:extLst>
      <p:ext uri="{BB962C8B-B14F-4D97-AF65-F5344CB8AC3E}">
        <p14:creationId xmlns:p14="http://schemas.microsoft.com/office/powerpoint/2010/main" val="67053432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9A619-80C4-5ABB-D906-37C137980666}"/>
              </a:ext>
            </a:extLst>
          </p:cNvPr>
          <p:cNvSpPr/>
          <p:nvPr/>
        </p:nvSpPr>
        <p:spPr>
          <a:xfrm>
            <a:off x="0" y="4331855"/>
            <a:ext cx="9144000" cy="25261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0" y="346654"/>
            <a:ext cx="9144000" cy="661417"/>
          </a:xfrm>
        </p:spPr>
        <p:txBody>
          <a:bodyPr>
            <a:normAutofit fontScale="90000"/>
          </a:bodyPr>
          <a:lstStyle/>
          <a:p>
            <a:r>
              <a:rPr lang="en-US" sz="31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PROGRAMS</a:t>
            </a:r>
            <a:r>
              <a:rPr lang="en-US" b="1" dirty="0">
                <a:ln>
                  <a:solidFill>
                    <a:schemeClr val="tx1"/>
                  </a:solidFill>
                </a:ln>
                <a:solidFill>
                  <a:srgbClr val="0000FF"/>
                </a:solidFill>
                <a:latin typeface="Bodoni MT Black" panose="02070A03080606020203" pitchFamily="18" charset="0"/>
              </a:rPr>
              <a:t> </a:t>
            </a:r>
          </a:p>
        </p:txBody>
      </p:sp>
      <p:sp>
        <p:nvSpPr>
          <p:cNvPr id="4" name="Content Placeholder 7"/>
          <p:cNvSpPr txBox="1">
            <a:spLocks/>
          </p:cNvSpPr>
          <p:nvPr/>
        </p:nvSpPr>
        <p:spPr>
          <a:xfrm>
            <a:off x="548671" y="878889"/>
            <a:ext cx="8046658" cy="432118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600" b="1" dirty="0">
                <a:latin typeface="Tahoma" panose="020B0604030504040204" pitchFamily="34" charset="0"/>
                <a:ea typeface="Tahoma" panose="020B0604030504040204" pitchFamily="34" charset="0"/>
                <a:cs typeface="Tahoma" panose="020B0604030504040204" pitchFamily="34" charset="0"/>
              </a:rPr>
              <a:t>Women United</a:t>
            </a:r>
          </a:p>
          <a:p>
            <a:pPr>
              <a:buFont typeface="Wingdings" panose="05000000000000000000" pitchFamily="2" charset="2"/>
              <a:buChar char="ü"/>
            </a:pPr>
            <a:r>
              <a:rPr lang="en-US" sz="5600" dirty="0">
                <a:latin typeface="Tahoma" panose="020B0604030504040204" pitchFamily="34" charset="0"/>
                <a:ea typeface="Tahoma" panose="020B0604030504040204" pitchFamily="34" charset="0"/>
                <a:cs typeface="Tahoma" panose="020B0604030504040204" pitchFamily="34" charset="0"/>
              </a:rPr>
              <a:t>National program of United Way Worldwide, organized in 2008 locally to provide women</a:t>
            </a:r>
            <a:br>
              <a:rPr lang="en-US" sz="5600" dirty="0">
                <a:latin typeface="Tahoma" panose="020B0604030504040204" pitchFamily="34" charset="0"/>
                <a:ea typeface="Tahoma" panose="020B0604030504040204" pitchFamily="34" charset="0"/>
                <a:cs typeface="Tahoma" panose="020B0604030504040204" pitchFamily="34" charset="0"/>
              </a:rPr>
            </a:br>
            <a:r>
              <a:rPr lang="en-US" sz="5600" dirty="0">
                <a:latin typeface="Tahoma" panose="020B0604030504040204" pitchFamily="34" charset="0"/>
                <a:ea typeface="Tahoma" panose="020B0604030504040204" pitchFamily="34" charset="0"/>
                <a:cs typeface="Tahoma" panose="020B0604030504040204" pitchFamily="34" charset="0"/>
              </a:rPr>
              <a:t>in Gloucester County the opportunity to assist others in reaching their fullest potential and </a:t>
            </a:r>
            <a:br>
              <a:rPr lang="en-US" sz="5600" dirty="0">
                <a:latin typeface="Tahoma" panose="020B0604030504040204" pitchFamily="34" charset="0"/>
                <a:ea typeface="Tahoma" panose="020B0604030504040204" pitchFamily="34" charset="0"/>
                <a:cs typeface="Tahoma" panose="020B0604030504040204" pitchFamily="34" charset="0"/>
              </a:rPr>
            </a:br>
            <a:r>
              <a:rPr lang="en-US" sz="5600" dirty="0">
                <a:latin typeface="Tahoma" panose="020B0604030504040204" pitchFamily="34" charset="0"/>
                <a:ea typeface="Tahoma" panose="020B0604030504040204" pitchFamily="34" charset="0"/>
                <a:cs typeface="Tahoma" panose="020B0604030504040204" pitchFamily="34" charset="0"/>
              </a:rPr>
              <a:t>empowering women of all ages</a:t>
            </a:r>
          </a:p>
          <a:p>
            <a:pPr>
              <a:buFont typeface="Wingdings" panose="05000000000000000000" pitchFamily="2" charset="2"/>
              <a:buChar char="ü"/>
            </a:pPr>
            <a:r>
              <a:rPr lang="en-US" sz="5600" dirty="0">
                <a:latin typeface="Tahoma" panose="020B0604030504040204" pitchFamily="34" charset="0"/>
                <a:ea typeface="Tahoma" panose="020B0604030504040204" pitchFamily="34" charset="0"/>
                <a:cs typeface="Tahoma" panose="020B0604030504040204" pitchFamily="34" charset="0"/>
              </a:rPr>
              <a:t>Has funded </a:t>
            </a:r>
            <a:r>
              <a:rPr lang="en-US" sz="5600" b="1" dirty="0">
                <a:latin typeface="Tahoma" panose="020B0604030504040204" pitchFamily="34" charset="0"/>
                <a:ea typeface="Tahoma" panose="020B0604030504040204" pitchFamily="34" charset="0"/>
                <a:cs typeface="Tahoma" panose="020B0604030504040204" pitchFamily="34" charset="0"/>
              </a:rPr>
              <a:t>39</a:t>
            </a:r>
            <a:r>
              <a:rPr lang="en-US" sz="5600" dirty="0">
                <a:latin typeface="Tahoma" panose="020B0604030504040204" pitchFamily="34" charset="0"/>
                <a:ea typeface="Tahoma" panose="020B0604030504040204" pitchFamily="34" charset="0"/>
                <a:cs typeface="Tahoma" panose="020B0604030504040204" pitchFamily="34" charset="0"/>
              </a:rPr>
              <a:t> grants for $</a:t>
            </a:r>
            <a:r>
              <a:rPr lang="en-US" sz="5600" b="1" dirty="0">
                <a:latin typeface="Tahoma" panose="020B0604030504040204" pitchFamily="34" charset="0"/>
                <a:ea typeface="Tahoma" panose="020B0604030504040204" pitchFamily="34" charset="0"/>
                <a:cs typeface="Tahoma" panose="020B0604030504040204" pitchFamily="34" charset="0"/>
              </a:rPr>
              <a:t>97,953.</a:t>
            </a:r>
          </a:p>
          <a:p>
            <a:pPr marL="0" indent="0">
              <a:buNone/>
            </a:pPr>
            <a:r>
              <a:rPr lang="en-US" sz="5600" b="1" dirty="0">
                <a:latin typeface="Tahoma" panose="020B0604030504040204" pitchFamily="34" charset="0"/>
                <a:ea typeface="Tahoma" panose="020B0604030504040204" pitchFamily="34" charset="0"/>
                <a:cs typeface="Tahoma" panose="020B0604030504040204" pitchFamily="34" charset="0"/>
              </a:rPr>
              <a:t>NJ211</a:t>
            </a:r>
          </a:p>
          <a:p>
            <a:pPr>
              <a:buFont typeface="Wingdings" panose="05000000000000000000" pitchFamily="2" charset="2"/>
              <a:buChar char="ü"/>
            </a:pPr>
            <a:r>
              <a:rPr lang="en-US" sz="5600" dirty="0">
                <a:latin typeface="Tahoma" panose="020B0604030504040204" pitchFamily="34" charset="0"/>
                <a:ea typeface="Tahoma" panose="020B0604030504040204" pitchFamily="34" charset="0"/>
                <a:cs typeface="Tahoma" panose="020B0604030504040204" pitchFamily="34" charset="0"/>
              </a:rPr>
              <a:t>24/7 statewide information and referral hotline</a:t>
            </a:r>
          </a:p>
          <a:p>
            <a:pPr>
              <a:buFont typeface="Wingdings" panose="05000000000000000000" pitchFamily="2" charset="2"/>
              <a:buChar char="ü"/>
            </a:pPr>
            <a:r>
              <a:rPr lang="en-US" sz="5600" dirty="0">
                <a:latin typeface="Tahoma" panose="020B0604030504040204" pitchFamily="34" charset="0"/>
                <a:ea typeface="Tahoma" panose="020B0604030504040204" pitchFamily="34" charset="0"/>
                <a:cs typeface="Tahoma" panose="020B0604030504040204" pitchFamily="34" charset="0"/>
              </a:rPr>
              <a:t>Helps to identify and connect individuals with providers of needed assistance</a:t>
            </a:r>
          </a:p>
          <a:p>
            <a:pPr>
              <a:buFont typeface="Wingdings" panose="05000000000000000000" pitchFamily="2" charset="2"/>
              <a:buChar char="ü"/>
            </a:pPr>
            <a:r>
              <a:rPr lang="en-US" sz="5600" dirty="0">
                <a:latin typeface="Tahoma" panose="020B0604030504040204" pitchFamily="34" charset="0"/>
                <a:ea typeface="Tahoma" panose="020B0604030504040204" pitchFamily="34" charset="0"/>
                <a:cs typeface="Tahoma" panose="020B0604030504040204" pitchFamily="34" charset="0"/>
              </a:rPr>
              <a:t>Searchable database of services is available at </a:t>
            </a:r>
            <a:r>
              <a:rPr lang="en-US" sz="5600" dirty="0">
                <a:latin typeface="Tahoma" panose="020B0604030504040204" pitchFamily="34" charset="0"/>
                <a:ea typeface="Tahoma" panose="020B0604030504040204" pitchFamily="34" charset="0"/>
                <a:cs typeface="Tahoma" panose="020B0604030504040204" pitchFamily="34" charset="0"/>
                <a:hlinkClick r:id="rId2"/>
              </a:rPr>
              <a:t>www.nj211.org</a:t>
            </a:r>
            <a:endParaRPr lang="en-US" sz="56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5600" b="1" dirty="0">
                <a:latin typeface="Tahoma" panose="020B0604030504040204" pitchFamily="34" charset="0"/>
                <a:ea typeface="Tahoma" panose="020B0604030504040204" pitchFamily="34" charset="0"/>
                <a:cs typeface="Tahoma" panose="020B0604030504040204" pitchFamily="34" charset="0"/>
              </a:rPr>
              <a:t>AARP Tax Aid</a:t>
            </a:r>
          </a:p>
          <a:p>
            <a:pPr>
              <a:buFont typeface="Wingdings" panose="05000000000000000000" pitchFamily="2" charset="2"/>
              <a:buChar char="ü"/>
            </a:pPr>
            <a:r>
              <a:rPr lang="en-US" sz="5600" dirty="0">
                <a:latin typeface="Tahoma" panose="020B0604030504040204" pitchFamily="34" charset="0"/>
                <a:ea typeface="Tahoma" panose="020B0604030504040204" pitchFamily="34" charset="0"/>
                <a:cs typeface="Tahoma" panose="020B0604030504040204" pitchFamily="34" charset="0"/>
              </a:rPr>
              <a:t>Free tax assistance program for low, moderate and fixed income households</a:t>
            </a:r>
          </a:p>
          <a:p>
            <a:pPr>
              <a:buFont typeface="Wingdings" panose="05000000000000000000" pitchFamily="2" charset="2"/>
              <a:buChar char="ü"/>
            </a:pPr>
            <a:r>
              <a:rPr lang="en-US" sz="5600" dirty="0">
                <a:latin typeface="Tahoma" panose="020B0604030504040204" pitchFamily="34" charset="0"/>
                <a:ea typeface="Tahoma" panose="020B0604030504040204" pitchFamily="34" charset="0"/>
                <a:cs typeface="Tahoma" panose="020B0604030504040204" pitchFamily="34" charset="0"/>
              </a:rPr>
              <a:t>Since inception in 2009, the program has saved Gloucester County residents over $5 million in  filing fees </a:t>
            </a:r>
          </a:p>
          <a:p>
            <a:pPr>
              <a:buClr>
                <a:srgbClr val="7030A0"/>
              </a:buClr>
              <a:buFont typeface="Wingdings" panose="05000000000000000000" pitchFamily="2" charset="2"/>
              <a:buChar char="ü"/>
            </a:pPr>
            <a:endParaRPr lang="en-US" sz="2000" dirty="0">
              <a:solidFill>
                <a:srgbClr val="7030A0"/>
              </a:solidFill>
            </a:endParaRPr>
          </a:p>
        </p:txBody>
      </p:sp>
      <p:pic>
        <p:nvPicPr>
          <p:cNvPr id="9" name="Picture 8" descr="A person sitting at a desk using a computer&#10;&#10;Description automatically generated">
            <a:extLst>
              <a:ext uri="{FF2B5EF4-FFF2-40B4-BE49-F238E27FC236}">
                <a16:creationId xmlns:a16="http://schemas.microsoft.com/office/drawing/2014/main" id="{DA605624-A1DF-AD4C-F83A-37B6429B3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419600"/>
            <a:ext cx="4161874" cy="2332181"/>
          </a:xfrm>
          <a:prstGeom prst="rect">
            <a:avLst/>
          </a:prstGeom>
        </p:spPr>
      </p:pic>
      <p:pic>
        <p:nvPicPr>
          <p:cNvPr id="11" name="Picture 10" descr="A group of women standing together&#10;&#10;Description automatically generated">
            <a:extLst>
              <a:ext uri="{FF2B5EF4-FFF2-40B4-BE49-F238E27FC236}">
                <a16:creationId xmlns:a16="http://schemas.microsoft.com/office/drawing/2014/main" id="{24FF09BA-F0FA-E818-43D0-E0D758E66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26" y="4394632"/>
            <a:ext cx="3397040" cy="2357149"/>
          </a:xfrm>
          <a:prstGeom prst="rect">
            <a:avLst/>
          </a:prstGeom>
        </p:spPr>
      </p:pic>
    </p:spTree>
    <p:extLst>
      <p:ext uri="{BB962C8B-B14F-4D97-AF65-F5344CB8AC3E}">
        <p14:creationId xmlns:p14="http://schemas.microsoft.com/office/powerpoint/2010/main" val="3080072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545DB2-4AA8-ABE6-E337-4738EB140A5D}"/>
              </a:ext>
            </a:extLst>
          </p:cNvPr>
          <p:cNvSpPr/>
          <p:nvPr/>
        </p:nvSpPr>
        <p:spPr>
          <a:xfrm>
            <a:off x="0" y="-216313"/>
            <a:ext cx="9144000" cy="7074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nvSpPr>
        <p:spPr>
          <a:xfrm>
            <a:off x="1413337" y="3320843"/>
            <a:ext cx="3001645" cy="2141220"/>
          </a:xfrm>
          <a:prstGeom prst="rect">
            <a:avLst/>
          </a:prstGeom>
        </p:spPr>
        <p:txBody>
          <a:bodyPr vert="horz" lIns="91440" tIns="45720" rIns="91440" bIns="45720" rtlCol="0" anchor="ctr">
            <a:noAutofit/>
          </a:bodyPr>
          <a:lstStyle/>
          <a:p>
            <a:pPr marL="0" marR="0" algn="ctr">
              <a:lnSpc>
                <a:spcPct val="90000"/>
              </a:lnSpc>
              <a:spcBef>
                <a:spcPts val="0"/>
              </a:spcBef>
              <a:spcAft>
                <a:spcPts val="0"/>
              </a:spcAft>
            </a:pPr>
            <a:r>
              <a:rPr lang="en-US" sz="5200" b="1" kern="1200" dirty="0">
                <a:ln>
                  <a:solidFill>
                    <a:schemeClr val="tx1"/>
                  </a:solidFill>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THANK YOU!</a:t>
            </a:r>
            <a:endParaRPr lang="en-US" sz="5200" dirty="0">
              <a:ln>
                <a:solidFill>
                  <a:schemeClr val="tx1"/>
                </a:solidFill>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3" name="Subtitle 2"/>
          <p:cNvSpPr>
            <a:spLocks noGrp="1"/>
          </p:cNvSpPr>
          <p:nvPr/>
        </p:nvSpPr>
        <p:spPr>
          <a:xfrm>
            <a:off x="4414982" y="3522345"/>
            <a:ext cx="2972261" cy="3335655"/>
          </a:xfrm>
          <a:prstGeom prst="rect">
            <a:avLst/>
          </a:prstGeom>
        </p:spPr>
        <p:txBody>
          <a:bodyPr vert="horz" lIns="91440" tIns="45720" rIns="91440" bIns="45720" rtlCol="0">
            <a:normAutofit/>
          </a:bodyPr>
          <a:lstStyle/>
          <a:p>
            <a:pPr marL="342900" marR="0" lvl="0" indent="-342900">
              <a:lnSpc>
                <a:spcPct val="90000"/>
              </a:lnSpc>
              <a:spcBef>
                <a:spcPts val="0"/>
              </a:spcBef>
              <a:spcAft>
                <a:spcPts val="0"/>
              </a:spcAft>
              <a:buFont typeface="Arial" panose="020B0604020202020204" pitchFamily="34" charset="0"/>
              <a:buChar char="•"/>
              <a:tabLst>
                <a:tab pos="457200" algn="l"/>
              </a:tabLst>
            </a:pPr>
            <a:r>
              <a:rPr lang="en-US" sz="2800" kern="1200" dirty="0">
                <a:ln>
                  <a:solidFill>
                    <a:sysClr val="windowText" lastClr="000000"/>
                  </a:solidFill>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For giving!</a:t>
            </a:r>
            <a:endParaRPr lang="en-US" sz="1200" dirty="0">
              <a:ln>
                <a:solidFill>
                  <a:sysClr val="windowText" lastClr="000000"/>
                </a:solidFill>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2800" kern="1200" dirty="0">
                <a:ln>
                  <a:solidFill>
                    <a:sysClr val="windowText" lastClr="000000"/>
                  </a:solidFill>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For your support and enthusiasm!</a:t>
            </a:r>
            <a:endParaRPr lang="en-US" sz="1200" dirty="0">
              <a:ln>
                <a:solidFill>
                  <a:sysClr val="windowText" lastClr="000000"/>
                </a:solidFill>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2800" kern="1200" dirty="0">
                <a:ln>
                  <a:solidFill>
                    <a:sysClr val="windowText" lastClr="000000"/>
                  </a:solidFill>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For inspiring others!</a:t>
            </a:r>
            <a:endParaRPr lang="en-US" sz="1200" dirty="0">
              <a:ln>
                <a:solidFill>
                  <a:sysClr val="windowText" lastClr="000000"/>
                </a:solidFill>
              </a:ln>
              <a:solidFill>
                <a:srgbClr val="0000FF"/>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Picture 7" descr="A person and person with a heart&#10;&#10;Description automatically generated">
            <a:extLst>
              <a:ext uri="{FF2B5EF4-FFF2-40B4-BE49-F238E27FC236}">
                <a16:creationId xmlns:a16="http://schemas.microsoft.com/office/drawing/2014/main" id="{A39EAE26-E805-8106-2174-10F430FB5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 y="361421"/>
            <a:ext cx="8489950" cy="2180186"/>
          </a:xfrm>
          <a:prstGeom prst="rect">
            <a:avLst/>
          </a:prstGeom>
        </p:spPr>
      </p:pic>
    </p:spTree>
    <p:extLst>
      <p:ext uri="{BB962C8B-B14F-4D97-AF65-F5344CB8AC3E}">
        <p14:creationId xmlns:p14="http://schemas.microsoft.com/office/powerpoint/2010/main" val="21319254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62" y="-41416"/>
            <a:ext cx="9148762" cy="693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1"/>
            <a:ext cx="9143999" cy="724618"/>
          </a:xfrm>
        </p:spPr>
        <p:txBody>
          <a:bodyPr>
            <a:normAutofit/>
          </a:bodyPr>
          <a:lstStyle/>
          <a:p>
            <a:r>
              <a:rPr lang="en-US" sz="4000"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Drives</a:t>
            </a:r>
            <a:r>
              <a:rPr lang="en-US" sz="4000" dirty="0">
                <a:ln>
                  <a:solidFill>
                    <a:schemeClr val="tx1"/>
                  </a:solidFill>
                </a:ln>
                <a:solidFill>
                  <a:srgbClr val="008080"/>
                </a:solidFill>
                <a:latin typeface="Bodoni MT Black" panose="02070A03080606020203" pitchFamily="18" charset="0"/>
              </a:rPr>
              <a:t> </a:t>
            </a:r>
          </a:p>
        </p:txBody>
      </p:sp>
      <p:sp>
        <p:nvSpPr>
          <p:cNvPr id="7" name="Text Box 2"/>
          <p:cNvSpPr txBox="1">
            <a:spLocks noChangeArrowheads="1"/>
          </p:cNvSpPr>
          <p:nvPr/>
        </p:nvSpPr>
        <p:spPr bwMode="auto">
          <a:xfrm>
            <a:off x="6064370" y="5253486"/>
            <a:ext cx="2910753" cy="148374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sp>
        <p:nvSpPr>
          <p:cNvPr id="6" name="Content Placeholder 5"/>
          <p:cNvSpPr>
            <a:spLocks noGrp="1"/>
          </p:cNvSpPr>
          <p:nvPr>
            <p:ph idx="1"/>
          </p:nvPr>
        </p:nvSpPr>
        <p:spPr>
          <a:xfrm>
            <a:off x="448574" y="195310"/>
            <a:ext cx="8695424" cy="4472619"/>
          </a:xfrm>
        </p:spPr>
        <p:txBody>
          <a:bodyPr>
            <a:noAutofit/>
          </a:bodyPr>
          <a:lstStyle/>
          <a:p>
            <a:pPr marL="0" indent="0">
              <a:buNone/>
            </a:pPr>
            <a:br>
              <a:rPr lang="en-US" sz="1600" b="1" dirty="0">
                <a:solidFill>
                  <a:srgbClr val="008080"/>
                </a:solidFill>
              </a:rPr>
            </a:br>
            <a:br>
              <a:rPr lang="en-US" sz="1600" b="1" dirty="0">
                <a:solidFill>
                  <a:srgbClr val="008080"/>
                </a:solidFill>
              </a:rPr>
            </a:br>
            <a:r>
              <a:rPr lang="en-US" sz="1400" b="1" dirty="0">
                <a:latin typeface="Tahoma" panose="020B0604030504040204" pitchFamily="34" charset="0"/>
                <a:ea typeface="Tahoma" panose="020B0604030504040204" pitchFamily="34" charset="0"/>
                <a:cs typeface="Tahoma" panose="020B0604030504040204" pitchFamily="34" charset="0"/>
              </a:rPr>
              <a:t>Gloucester County Cares About Hunger</a:t>
            </a:r>
          </a:p>
          <a:p>
            <a:pPr>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The 19</a:t>
            </a:r>
            <a:r>
              <a:rPr lang="en-US" sz="1400" baseline="30000" dirty="0">
                <a:latin typeface="Tahoma" panose="020B0604030504040204" pitchFamily="34" charset="0"/>
                <a:ea typeface="Tahoma" panose="020B0604030504040204" pitchFamily="34" charset="0"/>
                <a:cs typeface="Tahoma" panose="020B0604030504040204" pitchFamily="34" charset="0"/>
              </a:rPr>
              <a:t>th</a:t>
            </a:r>
            <a:r>
              <a:rPr lang="en-US" sz="1400" dirty="0">
                <a:latin typeface="Tahoma" panose="020B0604030504040204" pitchFamily="34" charset="0"/>
                <a:ea typeface="Tahoma" panose="020B0604030504040204" pitchFamily="34" charset="0"/>
                <a:cs typeface="Tahoma" panose="020B0604030504040204" pitchFamily="34" charset="0"/>
              </a:rPr>
              <a:t> Annual drive was held on March 4, 2024</a:t>
            </a:r>
          </a:p>
          <a:p>
            <a:pPr>
              <a:buFont typeface="Wingdings" panose="05000000000000000000" pitchFamily="2" charset="2"/>
              <a:buChar char="ü"/>
            </a:pPr>
            <a:r>
              <a:rPr lang="en-US" sz="1400" b="1" dirty="0">
                <a:latin typeface="Tahoma" panose="020B0604030504040204" pitchFamily="34" charset="0"/>
                <a:ea typeface="Tahoma" panose="020B0604030504040204" pitchFamily="34" charset="0"/>
                <a:cs typeface="Tahoma" panose="020B0604030504040204" pitchFamily="34" charset="0"/>
              </a:rPr>
              <a:t>29</a:t>
            </a:r>
            <a:r>
              <a:rPr lang="en-US" sz="1400" dirty="0">
                <a:latin typeface="Tahoma" panose="020B0604030504040204" pitchFamily="34" charset="0"/>
                <a:ea typeface="Tahoma" panose="020B0604030504040204" pitchFamily="34" charset="0"/>
                <a:cs typeface="Tahoma" panose="020B0604030504040204" pitchFamily="34" charset="0"/>
              </a:rPr>
              <a:t> organizations participated…together we collected </a:t>
            </a:r>
            <a:r>
              <a:rPr lang="en-US" sz="1400" b="1" dirty="0">
                <a:latin typeface="Tahoma" panose="020B0604030504040204" pitchFamily="34" charset="0"/>
                <a:ea typeface="Tahoma" panose="020B0604030504040204" pitchFamily="34" charset="0"/>
                <a:cs typeface="Tahoma" panose="020B0604030504040204" pitchFamily="34" charset="0"/>
              </a:rPr>
              <a:t>5,040</a:t>
            </a:r>
            <a:r>
              <a:rPr lang="en-US" sz="1400" dirty="0">
                <a:latin typeface="Tahoma" panose="020B0604030504040204" pitchFamily="34" charset="0"/>
                <a:ea typeface="Tahoma" panose="020B0604030504040204" pitchFamily="34" charset="0"/>
                <a:cs typeface="Tahoma" panose="020B0604030504040204" pitchFamily="34" charset="0"/>
              </a:rPr>
              <a:t> pounds of food (</a:t>
            </a:r>
            <a:r>
              <a:rPr lang="en-US" sz="1400" b="1" dirty="0">
                <a:latin typeface="Tahoma" panose="020B0604030504040204" pitchFamily="34" charset="0"/>
                <a:ea typeface="Tahoma" panose="020B0604030504040204" pitchFamily="34" charset="0"/>
                <a:cs typeface="Tahoma" panose="020B0604030504040204" pitchFamily="34" charset="0"/>
              </a:rPr>
              <a:t>equals 6,048 meals</a:t>
            </a:r>
            <a:r>
              <a:rPr lang="en-US" sz="1400" dirty="0">
                <a:latin typeface="Tahoma" panose="020B0604030504040204" pitchFamily="34" charset="0"/>
                <a:ea typeface="Tahoma" panose="020B0604030504040204" pitchFamily="34" charset="0"/>
                <a:cs typeface="Tahoma" panose="020B0604030504040204" pitchFamily="34" charset="0"/>
              </a:rPr>
              <a:t>)!</a:t>
            </a:r>
          </a:p>
          <a:p>
            <a:pPr>
              <a:buFont typeface="Wingdings" panose="05000000000000000000" pitchFamily="2" charset="2"/>
              <a:buChar char="ü"/>
            </a:pPr>
            <a:r>
              <a:rPr lang="en-US" sz="1350" dirty="0">
                <a:latin typeface="Tahoma" panose="020B0604030504040204" pitchFamily="34" charset="0"/>
                <a:ea typeface="Tahoma" panose="020B0604030504040204" pitchFamily="34" charset="0"/>
                <a:cs typeface="Tahoma" panose="020B0604030504040204" pitchFamily="34" charset="0"/>
              </a:rPr>
              <a:t>Since 2006, over </a:t>
            </a:r>
            <a:r>
              <a:rPr lang="en-US" sz="1350" b="1" dirty="0">
                <a:latin typeface="Tahoma" panose="020B0604030504040204" pitchFamily="34" charset="0"/>
                <a:ea typeface="Tahoma" panose="020B0604030504040204" pitchFamily="34" charset="0"/>
                <a:cs typeface="Tahoma" panose="020B0604030504040204" pitchFamily="34" charset="0"/>
              </a:rPr>
              <a:t>232,000</a:t>
            </a:r>
            <a:r>
              <a:rPr lang="en-US" sz="1350" dirty="0">
                <a:latin typeface="Tahoma" panose="020B0604030504040204" pitchFamily="34" charset="0"/>
                <a:ea typeface="Tahoma" panose="020B0604030504040204" pitchFamily="34" charset="0"/>
                <a:cs typeface="Tahoma" panose="020B0604030504040204" pitchFamily="34" charset="0"/>
              </a:rPr>
              <a:t> pounds of food have been collected to feed hungry Gloucester County families.</a:t>
            </a:r>
          </a:p>
          <a:p>
            <a:pPr>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Co-sponsored by the United Way of Gloucester County and the Gloucester County Board of Commissioners - Human Service Advisory Council</a:t>
            </a:r>
          </a:p>
          <a:p>
            <a:pPr marL="0" indent="0">
              <a:buNone/>
            </a:pPr>
            <a:r>
              <a:rPr lang="en-US" sz="1400" b="1" dirty="0">
                <a:latin typeface="Tahoma" panose="020B0604030504040204" pitchFamily="34" charset="0"/>
                <a:ea typeface="Tahoma" panose="020B0604030504040204" pitchFamily="34" charset="0"/>
                <a:cs typeface="Tahoma" panose="020B0604030504040204" pitchFamily="34" charset="0"/>
              </a:rPr>
              <a:t>Toys for Tots </a:t>
            </a:r>
          </a:p>
          <a:p>
            <a:pPr>
              <a:buFont typeface="Wingdings" panose="05000000000000000000" pitchFamily="2" charset="2"/>
              <a:buChar char="ü"/>
            </a:pPr>
            <a:r>
              <a:rPr lang="en-US" sz="1400" b="1" dirty="0">
                <a:latin typeface="Tahoma" panose="020B0604030504040204" pitchFamily="34" charset="0"/>
                <a:ea typeface="Tahoma" panose="020B0604030504040204" pitchFamily="34" charset="0"/>
                <a:cs typeface="Tahoma" panose="020B0604030504040204" pitchFamily="34" charset="0"/>
              </a:rPr>
              <a:t>35</a:t>
            </a:r>
            <a:r>
              <a:rPr lang="en-US" sz="1400" dirty="0">
                <a:latin typeface="Tahoma" panose="020B0604030504040204" pitchFamily="34" charset="0"/>
                <a:ea typeface="Tahoma" panose="020B0604030504040204" pitchFamily="34" charset="0"/>
                <a:cs typeface="Tahoma" panose="020B0604030504040204" pitchFamily="34" charset="0"/>
              </a:rPr>
              <a:t> organizations collected enough toys to put smiles on the faces of over </a:t>
            </a:r>
            <a:r>
              <a:rPr lang="en-US" sz="1400" b="1" dirty="0">
                <a:latin typeface="Tahoma" panose="020B0604030504040204" pitchFamily="34" charset="0"/>
                <a:ea typeface="Tahoma" panose="020B0604030504040204" pitchFamily="34" charset="0"/>
                <a:cs typeface="Tahoma" panose="020B0604030504040204" pitchFamily="34" charset="0"/>
              </a:rPr>
              <a:t>55,000 </a:t>
            </a:r>
            <a:r>
              <a:rPr lang="en-US" sz="1400" dirty="0">
                <a:latin typeface="Tahoma" panose="020B0604030504040204" pitchFamily="34" charset="0"/>
                <a:ea typeface="Tahoma" panose="020B0604030504040204" pitchFamily="34" charset="0"/>
                <a:cs typeface="Tahoma" panose="020B0604030504040204" pitchFamily="34" charset="0"/>
              </a:rPr>
              <a:t>Gloucester County children during the 2023 holiday season</a:t>
            </a:r>
          </a:p>
          <a:p>
            <a:pPr>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Operated in conjunction with Semper Fidelis Detachment of Marine Corps League</a:t>
            </a:r>
          </a:p>
          <a:p>
            <a:pPr marL="0" indent="0">
              <a:buNone/>
            </a:pPr>
            <a:r>
              <a:rPr lang="en-US" sz="1400" b="1" dirty="0">
                <a:latin typeface="Tahoma" panose="020B0604030504040204" pitchFamily="34" charset="0"/>
                <a:ea typeface="Tahoma" panose="020B0604030504040204" pitchFamily="34" charset="0"/>
                <a:cs typeface="Tahoma" panose="020B0604030504040204" pitchFamily="34" charset="0"/>
              </a:rPr>
              <a:t>Coat Drive</a:t>
            </a:r>
          </a:p>
          <a:p>
            <a:pPr>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Held in conjunction with HFM Investment Advisors.</a:t>
            </a:r>
          </a:p>
          <a:p>
            <a:pPr>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Over </a:t>
            </a:r>
            <a:r>
              <a:rPr lang="en-US" sz="1400" b="1" dirty="0">
                <a:latin typeface="Tahoma" panose="020B0604030504040204" pitchFamily="34" charset="0"/>
                <a:ea typeface="Tahoma" panose="020B0604030504040204" pitchFamily="34" charset="0"/>
                <a:cs typeface="Tahoma" panose="020B0604030504040204" pitchFamily="34" charset="0"/>
              </a:rPr>
              <a:t>800</a:t>
            </a:r>
            <a:r>
              <a:rPr lang="en-US" sz="1400" dirty="0">
                <a:latin typeface="Tahoma" panose="020B0604030504040204" pitchFamily="34" charset="0"/>
                <a:ea typeface="Tahoma" panose="020B0604030504040204" pitchFamily="34" charset="0"/>
                <a:cs typeface="Tahoma" panose="020B0604030504040204" pitchFamily="34" charset="0"/>
              </a:rPr>
              <a:t> coats were collected and distributed to area nonprofits </a:t>
            </a:r>
          </a:p>
          <a:p>
            <a:pPr>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Over </a:t>
            </a:r>
            <a:r>
              <a:rPr lang="en-US" sz="1400" b="1" dirty="0">
                <a:latin typeface="Tahoma" panose="020B0604030504040204" pitchFamily="34" charset="0"/>
                <a:ea typeface="Tahoma" panose="020B0604030504040204" pitchFamily="34" charset="0"/>
                <a:cs typeface="Tahoma" panose="020B0604030504040204" pitchFamily="34" charset="0"/>
              </a:rPr>
              <a:t>25,000</a:t>
            </a:r>
            <a:r>
              <a:rPr lang="en-US" sz="1400" dirty="0">
                <a:latin typeface="Tahoma" panose="020B0604030504040204" pitchFamily="34" charset="0"/>
                <a:ea typeface="Tahoma" panose="020B0604030504040204" pitchFamily="34" charset="0"/>
                <a:cs typeface="Tahoma" panose="020B0604030504040204" pitchFamily="34" charset="0"/>
              </a:rPr>
              <a:t> coats have been collected since 2010 (no drive held in 2020 due to the pandemic)</a:t>
            </a:r>
          </a:p>
          <a:p>
            <a:pPr marL="0" indent="0">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600" dirty="0">
              <a:latin typeface="Calibri" panose="020F0502020204030204" pitchFamily="34" charset="0"/>
            </a:endParaRPr>
          </a:p>
        </p:txBody>
      </p:sp>
      <p:pic>
        <p:nvPicPr>
          <p:cNvPr id="8" name="Picture 7" descr="C:\Users\lcheeseman\Pictures\localized logos 002.jpg"/>
          <p:cNvPicPr/>
          <p:nvPr/>
        </p:nvPicPr>
        <p:blipFill>
          <a:blip r:embed="rId2" cstate="print"/>
          <a:srcRect/>
          <a:stretch>
            <a:fillRect/>
          </a:stretch>
        </p:blipFill>
        <p:spPr bwMode="auto">
          <a:xfrm>
            <a:off x="6538823" y="5438499"/>
            <a:ext cx="1966822" cy="1491812"/>
          </a:xfrm>
          <a:prstGeom prst="rect">
            <a:avLst/>
          </a:prstGeom>
          <a:noFill/>
          <a:ln w="9525">
            <a:noFill/>
            <a:miter lim="800000"/>
            <a:headEnd/>
            <a:tailEnd/>
          </a:ln>
        </p:spPr>
      </p:pic>
      <p:sp>
        <p:nvSpPr>
          <p:cNvPr id="9" name="Rectangle 8"/>
          <p:cNvSpPr/>
          <p:nvPr/>
        </p:nvSpPr>
        <p:spPr>
          <a:xfrm>
            <a:off x="-1" y="5434642"/>
            <a:ext cx="9143999" cy="1423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A7C2D7D-7614-CE0A-A95A-8F8AD1079FFC}"/>
              </a:ext>
            </a:extLst>
          </p:cNvPr>
          <p:cNvSpPr/>
          <p:nvPr/>
        </p:nvSpPr>
        <p:spPr>
          <a:xfrm>
            <a:off x="0" y="4904509"/>
            <a:ext cx="9144000" cy="19843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cans of food&#10;&#10;Description automatically generated">
            <a:extLst>
              <a:ext uri="{FF2B5EF4-FFF2-40B4-BE49-F238E27FC236}">
                <a16:creationId xmlns:a16="http://schemas.microsoft.com/office/drawing/2014/main" id="{84BBBC83-A724-610D-51A5-1D0A6DF08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66" y="5075089"/>
            <a:ext cx="2056135" cy="1587601"/>
          </a:xfrm>
          <a:prstGeom prst="rect">
            <a:avLst/>
          </a:prstGeom>
        </p:spPr>
      </p:pic>
      <p:pic>
        <p:nvPicPr>
          <p:cNvPr id="13" name="Picture 12" descr="A pile of toys and boxes&#10;&#10;Description automatically generated">
            <a:extLst>
              <a:ext uri="{FF2B5EF4-FFF2-40B4-BE49-F238E27FC236}">
                <a16:creationId xmlns:a16="http://schemas.microsoft.com/office/drawing/2014/main" id="{2FDE2D14-7D26-72AA-78C7-970762F2F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169" y="5033818"/>
            <a:ext cx="2346035" cy="1587601"/>
          </a:xfrm>
          <a:prstGeom prst="rect">
            <a:avLst/>
          </a:prstGeom>
        </p:spPr>
      </p:pic>
      <p:pic>
        <p:nvPicPr>
          <p:cNvPr id="15" name="Picture 14" descr="A cardboard box full of clothes&#10;&#10;Description automatically generated">
            <a:extLst>
              <a:ext uri="{FF2B5EF4-FFF2-40B4-BE49-F238E27FC236}">
                <a16:creationId xmlns:a16="http://schemas.microsoft.com/office/drawing/2014/main" id="{49BCBC0B-9899-6DFB-E0A9-73339613EB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309" y="5033818"/>
            <a:ext cx="1682072" cy="1587601"/>
          </a:xfrm>
          <a:prstGeom prst="rect">
            <a:avLst/>
          </a:prstGeom>
        </p:spPr>
      </p:pic>
    </p:spTree>
    <p:extLst>
      <p:ext uri="{BB962C8B-B14F-4D97-AF65-F5344CB8AC3E}">
        <p14:creationId xmlns:p14="http://schemas.microsoft.com/office/powerpoint/2010/main" val="441070035"/>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FBE4F4-061B-3EFD-16BC-30FC14038AD9}"/>
              </a:ext>
            </a:extLst>
          </p:cNvPr>
          <p:cNvSpPr/>
          <p:nvPr/>
        </p:nvSpPr>
        <p:spPr>
          <a:xfrm>
            <a:off x="0" y="4748361"/>
            <a:ext cx="9144000" cy="214053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976572"/>
            <a:ext cx="7886700" cy="2852737"/>
          </a:xfrm>
        </p:spPr>
        <p:txBody>
          <a:bodyPr/>
          <a:lstStyle/>
          <a:p>
            <a:pPr algn="ctr"/>
            <a:r>
              <a:rPr lang="en-US" b="1" dirty="0">
                <a:solidFill>
                  <a:srgbClr val="99FF99"/>
                </a:solidFill>
                <a:latin typeface="+mn-lt"/>
              </a:rPr>
              <a:t>A Checklist for </a:t>
            </a:r>
            <a:br>
              <a:rPr lang="en-US" b="1" dirty="0">
                <a:solidFill>
                  <a:srgbClr val="99FF99"/>
                </a:solidFill>
                <a:latin typeface="+mn-lt"/>
              </a:rPr>
            </a:br>
            <a:r>
              <a:rPr lang="en-US" b="1" dirty="0">
                <a:solidFill>
                  <a:srgbClr val="99FF99"/>
                </a:solidFill>
                <a:latin typeface="+mn-lt"/>
              </a:rPr>
              <a:t>a Great Campaign</a:t>
            </a:r>
          </a:p>
        </p:txBody>
      </p:sp>
      <p:sp>
        <p:nvSpPr>
          <p:cNvPr id="3" name="Text Box 2"/>
          <p:cNvSpPr txBox="1">
            <a:spLocks noChangeArrowheads="1"/>
          </p:cNvSpPr>
          <p:nvPr/>
        </p:nvSpPr>
        <p:spPr bwMode="auto">
          <a:xfrm>
            <a:off x="6064370" y="5253486"/>
            <a:ext cx="2910753" cy="148374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4" name="Picture 3" descr="C:\Users\lcheeseman\Pictures\localized logos 002.jpg"/>
          <p:cNvPicPr/>
          <p:nvPr/>
        </p:nvPicPr>
        <p:blipFill>
          <a:blip r:embed="rId3" cstate="print"/>
          <a:srcRect/>
          <a:stretch>
            <a:fillRect/>
          </a:stretch>
        </p:blipFill>
        <p:spPr bwMode="auto">
          <a:xfrm>
            <a:off x="6599209" y="5227609"/>
            <a:ext cx="1966822" cy="1491812"/>
          </a:xfrm>
          <a:prstGeom prst="rect">
            <a:avLst/>
          </a:prstGeom>
          <a:noFill/>
          <a:ln w="9525">
            <a:noFill/>
            <a:miter lim="800000"/>
            <a:headEnd/>
            <a:tailEnd/>
          </a:ln>
        </p:spPr>
      </p:pic>
      <p:sp>
        <p:nvSpPr>
          <p:cNvPr id="6" name="Rectangle 5"/>
          <p:cNvSpPr/>
          <p:nvPr/>
        </p:nvSpPr>
        <p:spPr>
          <a:xfrm>
            <a:off x="0" y="1"/>
            <a:ext cx="9144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rPr>
              <a:t> </a:t>
            </a:r>
            <a:endParaRPr lang="en-US" sz="4800" dirty="0"/>
          </a:p>
        </p:txBody>
      </p:sp>
      <p:sp>
        <p:nvSpPr>
          <p:cNvPr id="8" name="TextBox 7"/>
          <p:cNvSpPr txBox="1"/>
          <p:nvPr/>
        </p:nvSpPr>
        <p:spPr>
          <a:xfrm>
            <a:off x="1215876" y="75177"/>
            <a:ext cx="6702724" cy="707886"/>
          </a:xfrm>
          <a:prstGeom prst="rect">
            <a:avLst/>
          </a:prstGeom>
          <a:noFill/>
        </p:spPr>
        <p:txBody>
          <a:bodyPr wrap="square" rtlCol="0">
            <a:spAutoFit/>
          </a:bodyPr>
          <a:lstStyle/>
          <a:p>
            <a:pPr algn="ctr"/>
            <a:r>
              <a:rPr lang="en-US" sz="40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Initiatives</a:t>
            </a:r>
            <a:r>
              <a:rPr lang="en-US" sz="4000" b="1"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4000" dirty="0">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181155" y="858239"/>
            <a:ext cx="8583283" cy="5047536"/>
          </a:xfrm>
          <a:prstGeom prst="rect">
            <a:avLst/>
          </a:prstGeom>
          <a:noFill/>
        </p:spPr>
        <p:txBody>
          <a:bodyPr wrap="square" rtlCol="0">
            <a:spAutoFit/>
          </a:bodyPr>
          <a:lstStyle/>
          <a:p>
            <a:r>
              <a:rPr lang="en-US" sz="1400" dirty="0">
                <a:solidFill>
                  <a:schemeClr val="accent5">
                    <a:lumMod val="75000"/>
                  </a:schemeClr>
                </a:solidFill>
                <a:latin typeface="Arial" panose="020B0604020202020204" pitchFamily="34" charset="0"/>
                <a:cs typeface="Arial" panose="020B0604020202020204" pitchFamily="34" charset="0"/>
              </a:rPr>
              <a:t> </a:t>
            </a:r>
            <a:r>
              <a:rPr lang="en-US" sz="1400" b="1" dirty="0" err="1">
                <a:latin typeface="Tahoma" panose="020B0604030504040204" pitchFamily="34" charset="0"/>
                <a:ea typeface="Tahoma" panose="020B0604030504040204" pitchFamily="34" charset="0"/>
                <a:cs typeface="Tahoma" panose="020B0604030504040204" pitchFamily="34" charset="0"/>
              </a:rPr>
              <a:t>SingleCare</a:t>
            </a:r>
            <a:r>
              <a:rPr lang="en-US" sz="1400" b="1" dirty="0">
                <a:latin typeface="Tahoma" panose="020B0604030504040204" pitchFamily="34" charset="0"/>
                <a:ea typeface="Tahoma" panose="020B0604030504040204" pitchFamily="34" charset="0"/>
                <a:cs typeface="Tahoma" panose="020B0604030504040204" pitchFamily="34" charset="0"/>
              </a:rPr>
              <a:t> Prescription Program (formerly </a:t>
            </a:r>
            <a:r>
              <a:rPr lang="en-US" sz="1400" b="1" dirty="0" err="1">
                <a:latin typeface="Tahoma" panose="020B0604030504040204" pitchFamily="34" charset="0"/>
                <a:ea typeface="Tahoma" panose="020B0604030504040204" pitchFamily="34" charset="0"/>
                <a:cs typeface="Tahoma" panose="020B0604030504040204" pitchFamily="34" charset="0"/>
              </a:rPr>
              <a:t>FamilyWize</a:t>
            </a:r>
            <a:r>
              <a:rPr lang="en-US" sz="1400" b="1"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Free prescription drug savings card used by uninsured and underinsured</a:t>
            </a:r>
          </a:p>
          <a:p>
            <a:pPr marL="285750" indent="-28575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Acceptable at all national stores where prescriptions are filled</a:t>
            </a:r>
          </a:p>
          <a:p>
            <a:pPr marL="285750" indent="-285750">
              <a:buFont typeface="Wingdings" panose="05000000000000000000" pitchFamily="2" charset="2"/>
              <a:buChar char="ü"/>
            </a:pPr>
            <a:r>
              <a:rPr lang="en-US" sz="1400" b="1" dirty="0">
                <a:latin typeface="Tahoma" panose="020B0604030504040204" pitchFamily="34" charset="0"/>
                <a:ea typeface="Tahoma" panose="020B0604030504040204" pitchFamily="34" charset="0"/>
                <a:cs typeface="Tahoma" panose="020B0604030504040204" pitchFamily="34" charset="0"/>
              </a:rPr>
              <a:t>18,104 Gloucester County residents saved $2,325,394 since this program was launched</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b="1" dirty="0">
                <a:latin typeface="Tahoma" panose="020B0604030504040204" pitchFamily="34" charset="0"/>
                <a:ea typeface="Tahoma" panose="020B0604030504040204" pitchFamily="34" charset="0"/>
                <a:cs typeface="Tahoma" panose="020B0604030504040204" pitchFamily="34" charset="0"/>
              </a:rPr>
              <a:t>Pureland East-West Community Shuttle</a:t>
            </a:r>
          </a:p>
          <a:p>
            <a:pPr marL="285750" indent="-28575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Low-cost easy access transportation along the Route 322 corridor to Pureland Industrial Park with internal Pureland shuttle</a:t>
            </a:r>
          </a:p>
          <a:p>
            <a:pPr marL="285750" indent="-28575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Connects with ten NJT bus routes</a:t>
            </a:r>
          </a:p>
          <a:p>
            <a:pPr marL="285750" indent="-28575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Cost is $1 each way with internal shuttle free</a:t>
            </a:r>
          </a:p>
          <a:p>
            <a:pPr marL="285750" indent="-285750">
              <a:buFont typeface="Wingdings" panose="05000000000000000000" pitchFamily="2" charset="2"/>
              <a:buChar char="ü"/>
            </a:pPr>
            <a:r>
              <a:rPr lang="en-US" sz="1400" b="1" dirty="0">
                <a:latin typeface="Tahoma" panose="020B0604030504040204" pitchFamily="34" charset="0"/>
                <a:ea typeface="Tahoma" panose="020B0604030504040204" pitchFamily="34" charset="0"/>
                <a:cs typeface="Tahoma" panose="020B0604030504040204" pitchFamily="34" charset="0"/>
              </a:rPr>
              <a:t>Since the program’s inception in 2015, total ridership is 322,551</a:t>
            </a:r>
          </a:p>
          <a:p>
            <a:pPr marL="285750" indent="-28575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b="1" dirty="0">
                <a:latin typeface="Tahoma" panose="020B0604030504040204" pitchFamily="34" charset="0"/>
                <a:ea typeface="Tahoma" panose="020B0604030504040204" pitchFamily="34" charset="0"/>
                <a:cs typeface="Tahoma" panose="020B0604030504040204" pitchFamily="34" charset="0"/>
              </a:rPr>
              <a:t>Born Learning Trail</a:t>
            </a:r>
          </a:p>
          <a:p>
            <a:pPr marL="285750" indent="-28575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Interactive trail designed to boost school readiness</a:t>
            </a:r>
          </a:p>
          <a:p>
            <a:pPr marL="285750" indent="-285750">
              <a:buFont typeface="Wingdings" panose="05000000000000000000" pitchFamily="2" charset="2"/>
              <a:buChar char="ü"/>
            </a:pPr>
            <a:r>
              <a:rPr lang="en-US" sz="1400" dirty="0">
                <a:latin typeface="Tahoma" panose="020B0604030504040204" pitchFamily="34" charset="0"/>
                <a:ea typeface="Tahoma" panose="020B0604030504040204" pitchFamily="34" charset="0"/>
                <a:cs typeface="Tahoma" panose="020B0604030504040204" pitchFamily="34" charset="0"/>
              </a:rPr>
              <a:t>Eight trails in Gloucester County ~ Clayton, Woodbury, Mullica Hill, West Deptford, Swedesboro, Woolwich Township, Logan Township, and Glassboro</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
        <p:nvSpPr>
          <p:cNvPr id="11" name="Rectangle 10">
            <a:extLst>
              <a:ext uri="{FF2B5EF4-FFF2-40B4-BE49-F238E27FC236}">
                <a16:creationId xmlns:a16="http://schemas.microsoft.com/office/drawing/2014/main" id="{65A66EA8-0EBF-461D-C5D5-0D6725325E12}"/>
              </a:ext>
            </a:extLst>
          </p:cNvPr>
          <p:cNvSpPr/>
          <p:nvPr/>
        </p:nvSpPr>
        <p:spPr>
          <a:xfrm>
            <a:off x="0" y="4475018"/>
            <a:ext cx="9144000" cy="238100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outdoor, text, ground, snow&#10;&#10;Description automatically generated">
            <a:extLst>
              <a:ext uri="{FF2B5EF4-FFF2-40B4-BE49-F238E27FC236}">
                <a16:creationId xmlns:a16="http://schemas.microsoft.com/office/drawing/2014/main" id="{D46C4ECC-7DD9-E894-5C1F-C142581935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2913" y="4776288"/>
            <a:ext cx="1537017" cy="1722267"/>
          </a:xfrm>
          <a:prstGeom prst="rect">
            <a:avLst/>
          </a:prstGeom>
          <a:ln w="12700">
            <a:solidFill>
              <a:schemeClr val="tx1"/>
            </a:solidFill>
          </a:ln>
        </p:spPr>
      </p:pic>
      <p:pic>
        <p:nvPicPr>
          <p:cNvPr id="9" name="Picture 8" descr="A close-up of a card&#10;&#10;Description automatically generated with medium confidence">
            <a:extLst>
              <a:ext uri="{FF2B5EF4-FFF2-40B4-BE49-F238E27FC236}">
                <a16:creationId xmlns:a16="http://schemas.microsoft.com/office/drawing/2014/main" id="{1575E91E-BE68-3DB0-72F4-420CE10388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284" y="4753769"/>
            <a:ext cx="2982898" cy="1722268"/>
          </a:xfrm>
          <a:prstGeom prst="rect">
            <a:avLst/>
          </a:prstGeom>
          <a:ln w="12700">
            <a:solidFill>
              <a:schemeClr val="tx1"/>
            </a:solidFill>
          </a:ln>
        </p:spPr>
      </p:pic>
      <p:pic>
        <p:nvPicPr>
          <p:cNvPr id="13" name="Picture 12" descr="A group of white and blue trucks&#10;&#10;Description automatically generated">
            <a:extLst>
              <a:ext uri="{FF2B5EF4-FFF2-40B4-BE49-F238E27FC236}">
                <a16:creationId xmlns:a16="http://schemas.microsoft.com/office/drawing/2014/main" id="{B47B4EB4-944E-C000-49B0-A94F161F3D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8428" y="4775770"/>
            <a:ext cx="2535267" cy="1722268"/>
          </a:xfrm>
          <a:prstGeom prst="rect">
            <a:avLst/>
          </a:prstGeom>
        </p:spPr>
      </p:pic>
    </p:spTree>
    <p:extLst>
      <p:ext uri="{BB962C8B-B14F-4D97-AF65-F5344CB8AC3E}">
        <p14:creationId xmlns:p14="http://schemas.microsoft.com/office/powerpoint/2010/main" val="3678023802"/>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308"/>
            <a:ext cx="9144000" cy="721576"/>
          </a:xfrm>
        </p:spPr>
        <p:txBody>
          <a:bodyPr>
            <a:normAutofit/>
          </a:bodyPr>
          <a:lstStyle/>
          <a:p>
            <a:r>
              <a:rPr lang="en-US"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Why have a workplace campaign?</a:t>
            </a:r>
          </a:p>
        </p:txBody>
      </p:sp>
      <p:sp>
        <p:nvSpPr>
          <p:cNvPr id="10" name="Rectangle 9"/>
          <p:cNvSpPr/>
          <p:nvPr/>
        </p:nvSpPr>
        <p:spPr>
          <a:xfrm>
            <a:off x="0" y="4830792"/>
            <a:ext cx="9144000" cy="20272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3888" y="1076873"/>
            <a:ext cx="7886700" cy="2984739"/>
          </a:xfrm>
        </p:spPr>
        <p:txBody>
          <a:bodyPr>
            <a:normAutofit/>
          </a:bodyPr>
          <a:lstStyle/>
          <a:p>
            <a:pPr>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Although many of us would like to help others, giving a substantial amount all at once is not always possible.</a:t>
            </a:r>
          </a:p>
          <a:p>
            <a:pPr>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Spreading your donation out over 20, 22, 24, or 26 pay periods (depending on your pay frequency) allows you to make a larger gift without ruining your budget. For example, $5.00 per pay x 26 pay periods equals a $130.00 annual gift…a little at a time adds up to so much! </a:t>
            </a:r>
          </a:p>
          <a:p>
            <a:pPr>
              <a:buFont typeface="Wingdings" panose="05000000000000000000" pitchFamily="2" charset="2"/>
              <a:buChar char="ü"/>
            </a:pPr>
            <a:r>
              <a:rPr lang="en-US" sz="1800" b="1" dirty="0">
                <a:highlight>
                  <a:srgbClr val="FFFF00"/>
                </a:highlight>
                <a:latin typeface="Tahoma" panose="020B0604030504040204" pitchFamily="34" charset="0"/>
                <a:ea typeface="Tahoma" panose="020B0604030504040204" pitchFamily="34" charset="0"/>
                <a:cs typeface="Tahoma" panose="020B0604030504040204" pitchFamily="34" charset="0"/>
              </a:rPr>
              <a:t>The minimum donation for each designated gift is $26.00.</a:t>
            </a:r>
          </a:p>
          <a:p>
            <a:pPr>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Charities must be certified 501(C)(3) registered charitable organizations in order to receive designated gifts.</a:t>
            </a:r>
          </a:p>
        </p:txBody>
      </p:sp>
      <p:sp>
        <p:nvSpPr>
          <p:cNvPr id="4" name="Rectangle 3"/>
          <p:cNvSpPr/>
          <p:nvPr/>
        </p:nvSpPr>
        <p:spPr>
          <a:xfrm>
            <a:off x="0" y="4307107"/>
            <a:ext cx="9144000" cy="2550892"/>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Brush Script MT" panose="03060802040406070304" pitchFamily="66" charset="0"/>
            </a:endParaRPr>
          </a:p>
        </p:txBody>
      </p:sp>
      <p:pic>
        <p:nvPicPr>
          <p:cNvPr id="12" name="Picture 11" descr="C:\Users\lcheeseman\Pictures\localized logos 002.jpg"/>
          <p:cNvPicPr/>
          <p:nvPr/>
        </p:nvPicPr>
        <p:blipFill>
          <a:blip r:embed="rId4" cstate="print"/>
          <a:srcRect/>
          <a:stretch>
            <a:fillRect/>
          </a:stretch>
        </p:blipFill>
        <p:spPr bwMode="auto">
          <a:xfrm>
            <a:off x="5830107" y="4432549"/>
            <a:ext cx="743221" cy="569342"/>
          </a:xfrm>
          <a:prstGeom prst="rect">
            <a:avLst/>
          </a:prstGeom>
          <a:noFill/>
          <a:ln w="9525">
            <a:noFill/>
            <a:miter lim="800000"/>
            <a:headEnd/>
            <a:tailEnd/>
          </a:ln>
        </p:spPr>
      </p:pic>
      <p:sp>
        <p:nvSpPr>
          <p:cNvPr id="6" name="Rectangle 5">
            <a:extLst>
              <a:ext uri="{FF2B5EF4-FFF2-40B4-BE49-F238E27FC236}">
                <a16:creationId xmlns:a16="http://schemas.microsoft.com/office/drawing/2014/main" id="{700957AD-97AE-A460-DA0B-FE16842B959D}"/>
              </a:ext>
            </a:extLst>
          </p:cNvPr>
          <p:cNvSpPr/>
          <p:nvPr/>
        </p:nvSpPr>
        <p:spPr>
          <a:xfrm>
            <a:off x="0" y="4185067"/>
            <a:ext cx="9144000" cy="26840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hild standing in a park&#10;&#10;Description automatically generated">
            <a:extLst>
              <a:ext uri="{FF2B5EF4-FFF2-40B4-BE49-F238E27FC236}">
                <a16:creationId xmlns:a16="http://schemas.microsoft.com/office/drawing/2014/main" id="{AE3EE53C-E047-019B-AD8F-7552EB7313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359" y="4305549"/>
            <a:ext cx="3506932" cy="2420861"/>
          </a:xfrm>
          <a:prstGeom prst="rect">
            <a:avLst/>
          </a:prstGeom>
          <a:effectLst>
            <a:softEdge rad="63500"/>
          </a:effectLst>
        </p:spPr>
      </p:pic>
      <p:pic>
        <p:nvPicPr>
          <p:cNvPr id="13" name="Picture 12" descr="A group of children sitting on a floor in a circle&#10;&#10;Description automatically generated">
            <a:extLst>
              <a:ext uri="{FF2B5EF4-FFF2-40B4-BE49-F238E27FC236}">
                <a16:creationId xmlns:a16="http://schemas.microsoft.com/office/drawing/2014/main" id="{5B9DEE42-7EAD-91D4-ABDC-8331F971B9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3410" y="4305548"/>
            <a:ext cx="3506932" cy="2420861"/>
          </a:xfrm>
          <a:prstGeom prst="rect">
            <a:avLst/>
          </a:prstGeom>
          <a:effectLst>
            <a:softEdge rad="63500"/>
          </a:effectLst>
        </p:spPr>
      </p:pic>
    </p:spTree>
    <p:extLst>
      <p:ext uri="{BB962C8B-B14F-4D97-AF65-F5344CB8AC3E}">
        <p14:creationId xmlns:p14="http://schemas.microsoft.com/office/powerpoint/2010/main" val="12161028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307"/>
            <a:ext cx="9144000" cy="747455"/>
          </a:xfrm>
        </p:spPr>
        <p:txBody>
          <a:bodyPr>
            <a:normAutofit/>
          </a:bodyPr>
          <a:lstStyle/>
          <a:p>
            <a:r>
              <a:rPr lang="en-US" sz="36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Why give? Where do my contributions go?</a:t>
            </a:r>
          </a:p>
        </p:txBody>
      </p:sp>
      <p:sp>
        <p:nvSpPr>
          <p:cNvPr id="3" name="Content Placeholder 2"/>
          <p:cNvSpPr>
            <a:spLocks noGrp="1"/>
          </p:cNvSpPr>
          <p:nvPr>
            <p:ph idx="1"/>
          </p:nvPr>
        </p:nvSpPr>
        <p:spPr>
          <a:xfrm>
            <a:off x="628650" y="836762"/>
            <a:ext cx="7886700" cy="3510951"/>
          </a:xfrm>
        </p:spPr>
        <p:txBody>
          <a:bodyPr>
            <a:normAutofit/>
          </a:bodyPr>
          <a:lstStyle/>
          <a:p>
            <a:pPr>
              <a:buFont typeface="Wingdings" panose="05000000000000000000" pitchFamily="2" charset="2"/>
              <a:buChar char="ü"/>
            </a:pPr>
            <a:r>
              <a:rPr lang="en-US" sz="1700" dirty="0">
                <a:latin typeface="Tahoma" panose="020B0604030504040204" pitchFamily="34" charset="0"/>
                <a:ea typeface="Tahoma" panose="020B0604030504040204" pitchFamily="34" charset="0"/>
                <a:cs typeface="Tahoma" panose="020B0604030504040204" pitchFamily="34" charset="0"/>
              </a:rPr>
              <a:t>If you do not designate your gift, it is allocated to 15 local programs within Gloucester County, overseen by our partner agencies. One gift helps many!</a:t>
            </a:r>
          </a:p>
          <a:p>
            <a:pPr>
              <a:buFont typeface="Wingdings" panose="05000000000000000000" pitchFamily="2" charset="2"/>
              <a:buChar char="ü"/>
            </a:pPr>
            <a:r>
              <a:rPr lang="en-US" sz="1700" dirty="0">
                <a:latin typeface="Tahoma" panose="020B0604030504040204" pitchFamily="34" charset="0"/>
                <a:ea typeface="Tahoma" panose="020B0604030504040204" pitchFamily="34" charset="0"/>
                <a:cs typeface="Tahoma" panose="020B0604030504040204" pitchFamily="34" charset="0"/>
              </a:rPr>
              <a:t>If you do desire to designate your gift, you may choose any of our Gloucester County partner agencies, or any charity within the United States, providing it is a certified 501(c)(3) registered charitable organization.</a:t>
            </a:r>
          </a:p>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YOU</a:t>
            </a:r>
            <a:r>
              <a:rPr lang="en-US" sz="1700" dirty="0">
                <a:latin typeface="Tahoma" panose="020B0604030504040204" pitchFamily="34" charset="0"/>
                <a:ea typeface="Tahoma" panose="020B0604030504040204" pitchFamily="34" charset="0"/>
                <a:cs typeface="Tahoma" panose="020B0604030504040204" pitchFamily="34" charset="0"/>
              </a:rPr>
              <a:t> can be part of the solution.</a:t>
            </a:r>
          </a:p>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YOU</a:t>
            </a:r>
            <a:r>
              <a:rPr lang="en-US" sz="1700" dirty="0">
                <a:latin typeface="Tahoma" panose="020B0604030504040204" pitchFamily="34" charset="0"/>
                <a:ea typeface="Tahoma" panose="020B0604030504040204" pitchFamily="34" charset="0"/>
                <a:cs typeface="Tahoma" panose="020B0604030504040204" pitchFamily="34" charset="0"/>
              </a:rPr>
              <a:t> have the opportunity to enrich a child’s life, feed a hungry family, assist a veteran, combat an illness, keep someone warm, support a wildlife habitat, rescue an animal, or provide someone with shelter.</a:t>
            </a:r>
          </a:p>
          <a:p>
            <a:pPr>
              <a:buFont typeface="Wingdings" panose="05000000000000000000" pitchFamily="2" charset="2"/>
              <a:buChar char="ü"/>
            </a:pPr>
            <a:r>
              <a:rPr lang="en-US" sz="1700" b="1" dirty="0">
                <a:latin typeface="Tahoma" panose="020B0604030504040204" pitchFamily="34" charset="0"/>
                <a:ea typeface="Tahoma" panose="020B0604030504040204" pitchFamily="34" charset="0"/>
                <a:cs typeface="Tahoma" panose="020B0604030504040204" pitchFamily="34" charset="0"/>
              </a:rPr>
              <a:t>THANK YOU </a:t>
            </a:r>
            <a:r>
              <a:rPr lang="en-US" sz="1700" dirty="0">
                <a:latin typeface="Tahoma" panose="020B0604030504040204" pitchFamily="34" charset="0"/>
                <a:ea typeface="Tahoma" panose="020B0604030504040204" pitchFamily="34" charset="0"/>
                <a:cs typeface="Tahoma" panose="020B0604030504040204" pitchFamily="34" charset="0"/>
              </a:rPr>
              <a:t>for choosing to give!</a:t>
            </a:r>
          </a:p>
          <a:p>
            <a:pPr>
              <a:buFont typeface="Wingdings" panose="05000000000000000000" pitchFamily="2" charset="2"/>
              <a:buChar char="Ø"/>
            </a:pPr>
            <a:endParaRPr lang="en-US" sz="1700" dirty="0"/>
          </a:p>
        </p:txBody>
      </p:sp>
      <p:sp>
        <p:nvSpPr>
          <p:cNvPr id="4" name="Rectangle 3"/>
          <p:cNvSpPr/>
          <p:nvPr/>
        </p:nvSpPr>
        <p:spPr>
          <a:xfrm>
            <a:off x="0" y="4408098"/>
            <a:ext cx="9144000" cy="24499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Brush Script MT" panose="03060802040406070304" pitchFamily="66" charset="0"/>
            </a:endParaRPr>
          </a:p>
        </p:txBody>
      </p:sp>
      <p:pic>
        <p:nvPicPr>
          <p:cNvPr id="5" name="Picture 4"/>
          <p:cNvPicPr>
            <a:picLocks noChangeAspect="1"/>
          </p:cNvPicPr>
          <p:nvPr/>
        </p:nvPicPr>
        <p:blipFill>
          <a:blip r:embed="rId3"/>
          <a:stretch>
            <a:fillRect/>
          </a:stretch>
        </p:blipFill>
        <p:spPr>
          <a:xfrm>
            <a:off x="6418556" y="4025935"/>
            <a:ext cx="449930" cy="382162"/>
          </a:xfrm>
          <a:prstGeom prst="rect">
            <a:avLst/>
          </a:prstGeom>
        </p:spPr>
      </p:pic>
      <p:sp>
        <p:nvSpPr>
          <p:cNvPr id="8" name="Rectangle 7">
            <a:extLst>
              <a:ext uri="{FF2B5EF4-FFF2-40B4-BE49-F238E27FC236}">
                <a16:creationId xmlns:a16="http://schemas.microsoft.com/office/drawing/2014/main" id="{CDDB0697-5A05-BCB3-5C2F-5F431A7138D3}"/>
              </a:ext>
            </a:extLst>
          </p:cNvPr>
          <p:cNvSpPr/>
          <p:nvPr/>
        </p:nvSpPr>
        <p:spPr>
          <a:xfrm>
            <a:off x="0" y="3830783"/>
            <a:ext cx="9144000" cy="30581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E6DB72-74DA-5691-3E62-4AA9C4D95468}"/>
              </a:ext>
            </a:extLst>
          </p:cNvPr>
          <p:cNvPicPr>
            <a:picLocks noChangeAspect="1"/>
          </p:cNvPicPr>
          <p:nvPr/>
        </p:nvPicPr>
        <p:blipFill>
          <a:blip r:embed="rId4"/>
          <a:stretch>
            <a:fillRect/>
          </a:stretch>
        </p:blipFill>
        <p:spPr>
          <a:xfrm>
            <a:off x="460930" y="4029730"/>
            <a:ext cx="3650140" cy="2660217"/>
          </a:xfrm>
          <a:prstGeom prst="rect">
            <a:avLst/>
          </a:prstGeom>
        </p:spPr>
      </p:pic>
      <p:pic>
        <p:nvPicPr>
          <p:cNvPr id="11" name="Picture 10">
            <a:extLst>
              <a:ext uri="{FF2B5EF4-FFF2-40B4-BE49-F238E27FC236}">
                <a16:creationId xmlns:a16="http://schemas.microsoft.com/office/drawing/2014/main" id="{BA428882-8D75-02BA-154E-FF5FB9B42A4C}"/>
              </a:ext>
            </a:extLst>
          </p:cNvPr>
          <p:cNvPicPr>
            <a:picLocks noChangeAspect="1"/>
          </p:cNvPicPr>
          <p:nvPr/>
        </p:nvPicPr>
        <p:blipFill>
          <a:blip r:embed="rId5"/>
          <a:stretch>
            <a:fillRect/>
          </a:stretch>
        </p:blipFill>
        <p:spPr>
          <a:xfrm>
            <a:off x="5237018" y="4025935"/>
            <a:ext cx="3263952" cy="2664012"/>
          </a:xfrm>
          <a:prstGeom prst="rect">
            <a:avLst/>
          </a:prstGeom>
        </p:spPr>
      </p:pic>
    </p:spTree>
    <p:extLst>
      <p:ext uri="{BB962C8B-B14F-4D97-AF65-F5344CB8AC3E}">
        <p14:creationId xmlns:p14="http://schemas.microsoft.com/office/powerpoint/2010/main" val="112677856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308"/>
            <a:ext cx="9144000" cy="678444"/>
          </a:xfrm>
        </p:spPr>
        <p:txBody>
          <a:bodyPr>
            <a:normAutofit/>
          </a:bodyPr>
          <a:lstStyle/>
          <a:p>
            <a:r>
              <a:rPr lang="en-US" sz="3600"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What are the benefits of participation?</a:t>
            </a:r>
          </a:p>
        </p:txBody>
      </p:sp>
      <p:sp>
        <p:nvSpPr>
          <p:cNvPr id="4" name="Rectangle 3"/>
          <p:cNvSpPr/>
          <p:nvPr/>
        </p:nvSpPr>
        <p:spPr>
          <a:xfrm>
            <a:off x="0" y="4740956"/>
            <a:ext cx="9144000" cy="211704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ush Script MT" panose="03060802040406070304" pitchFamily="66" charset="0"/>
              </a:rPr>
              <a:t> </a:t>
            </a:r>
          </a:p>
        </p:txBody>
      </p:sp>
      <p:sp>
        <p:nvSpPr>
          <p:cNvPr id="7" name="TextBox 6"/>
          <p:cNvSpPr txBox="1"/>
          <p:nvPr/>
        </p:nvSpPr>
        <p:spPr>
          <a:xfrm>
            <a:off x="340743" y="864390"/>
            <a:ext cx="8462513" cy="3016210"/>
          </a:xfrm>
          <a:prstGeom prst="rect">
            <a:avLst/>
          </a:prstGeom>
          <a:noFill/>
        </p:spPr>
        <p:txBody>
          <a:bodyPr wrap="square" rtlCol="0">
            <a:spAutoFit/>
          </a:bodyPr>
          <a:lstStyle/>
          <a:p>
            <a:r>
              <a:rPr lang="en-US" sz="1900" dirty="0">
                <a:latin typeface="Tahoma" panose="020B0604030504040204" pitchFamily="34" charset="0"/>
                <a:ea typeface="Tahoma" panose="020B0604030504040204" pitchFamily="34" charset="0"/>
                <a:cs typeface="Tahoma" panose="020B0604030504040204" pitchFamily="34" charset="0"/>
              </a:rPr>
              <a:t>When you contribute to the United Way campaign, you can be confident that:</a:t>
            </a:r>
          </a:p>
          <a:p>
            <a:endParaRPr lang="en-US" sz="19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n-US" sz="1900" dirty="0">
                <a:latin typeface="Tahoma" panose="020B0604030504040204" pitchFamily="34" charset="0"/>
                <a:ea typeface="Tahoma" panose="020B0604030504040204" pitchFamily="34" charset="0"/>
                <a:cs typeface="Tahoma" panose="020B0604030504040204" pitchFamily="34" charset="0"/>
              </a:rPr>
              <a:t>Donating via payroll deduction minimizes administrative costs while maximizing your contribution (12.7% administrative cost)</a:t>
            </a:r>
          </a:p>
          <a:p>
            <a:pPr marL="342900" indent="-342900">
              <a:buFont typeface="Wingdings" panose="05000000000000000000" pitchFamily="2" charset="2"/>
              <a:buChar char="Ø"/>
            </a:pPr>
            <a:r>
              <a:rPr lang="en-US" sz="1900" dirty="0">
                <a:latin typeface="Tahoma" panose="020B0604030504040204" pitchFamily="34" charset="0"/>
                <a:ea typeface="Tahoma" panose="020B0604030504040204" pitchFamily="34" charset="0"/>
                <a:cs typeface="Tahoma" panose="020B0604030504040204" pitchFamily="34" charset="0"/>
              </a:rPr>
              <a:t>With payroll deduction, you can manage your own philanthropy – you know when deductions start and that you can end them at any time</a:t>
            </a:r>
          </a:p>
          <a:p>
            <a:pPr marL="342900" indent="-342900">
              <a:buFont typeface="Wingdings" panose="05000000000000000000" pitchFamily="2" charset="2"/>
              <a:buChar char="Ø"/>
            </a:pPr>
            <a:r>
              <a:rPr lang="en-US" sz="1900" dirty="0">
                <a:latin typeface="Tahoma" panose="020B0604030504040204" pitchFamily="34" charset="0"/>
                <a:ea typeface="Tahoma" panose="020B0604030504040204" pitchFamily="34" charset="0"/>
                <a:cs typeface="Tahoma" panose="020B0604030504040204" pitchFamily="34" charset="0"/>
              </a:rPr>
              <a:t>You can designate to as many charities as you wish, bearing in mind that each designation must be at least $26</a:t>
            </a:r>
          </a:p>
          <a:p>
            <a:pPr marL="342900" indent="-342900">
              <a:buFont typeface="Wingdings" panose="05000000000000000000" pitchFamily="2" charset="2"/>
              <a:buChar char="Ø"/>
            </a:pPr>
            <a:r>
              <a:rPr lang="en-US" sz="1900" dirty="0">
                <a:latin typeface="Tahoma" panose="020B0604030504040204" pitchFamily="34" charset="0"/>
                <a:ea typeface="Tahoma" panose="020B0604030504040204" pitchFamily="34" charset="0"/>
                <a:cs typeface="Tahoma" panose="020B0604030504040204" pitchFamily="34" charset="0"/>
              </a:rPr>
              <a:t>Giving is cost-effective and effortless!</a:t>
            </a:r>
          </a:p>
        </p:txBody>
      </p:sp>
      <p:pic>
        <p:nvPicPr>
          <p:cNvPr id="3" name="Picture 2"/>
          <p:cNvPicPr>
            <a:picLocks noChangeAspect="1"/>
          </p:cNvPicPr>
          <p:nvPr/>
        </p:nvPicPr>
        <p:blipFill>
          <a:blip r:embed="rId3"/>
          <a:stretch>
            <a:fillRect/>
          </a:stretch>
        </p:blipFill>
        <p:spPr>
          <a:xfrm>
            <a:off x="1714499" y="4820419"/>
            <a:ext cx="5715000" cy="1958116"/>
          </a:xfrm>
          <a:prstGeom prst="rect">
            <a:avLst/>
          </a:prstGeom>
          <a:effectLst>
            <a:softEdge rad="63500"/>
          </a:effectLst>
        </p:spPr>
      </p:pic>
      <p:pic>
        <p:nvPicPr>
          <p:cNvPr id="6" name="Picture 5"/>
          <p:cNvPicPr>
            <a:picLocks noChangeAspect="1"/>
          </p:cNvPicPr>
          <p:nvPr/>
        </p:nvPicPr>
        <p:blipFill>
          <a:blip r:embed="rId4"/>
          <a:stretch>
            <a:fillRect/>
          </a:stretch>
        </p:blipFill>
        <p:spPr>
          <a:xfrm>
            <a:off x="6918385" y="4917057"/>
            <a:ext cx="336430" cy="293298"/>
          </a:xfrm>
          <a:prstGeom prst="rect">
            <a:avLst/>
          </a:prstGeom>
        </p:spPr>
      </p:pic>
      <p:sp>
        <p:nvSpPr>
          <p:cNvPr id="8" name="Rectangle 7"/>
          <p:cNvSpPr/>
          <p:nvPr/>
        </p:nvSpPr>
        <p:spPr>
          <a:xfrm>
            <a:off x="-4762" y="4681318"/>
            <a:ext cx="9144000" cy="2171356"/>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576029-35CD-8F33-3B15-026C6D1ECC97}"/>
              </a:ext>
            </a:extLst>
          </p:cNvPr>
          <p:cNvPicPr>
            <a:picLocks noChangeAspect="1"/>
          </p:cNvPicPr>
          <p:nvPr/>
        </p:nvPicPr>
        <p:blipFill>
          <a:blip r:embed="rId6"/>
          <a:stretch>
            <a:fillRect/>
          </a:stretch>
        </p:blipFill>
        <p:spPr>
          <a:xfrm>
            <a:off x="2813898" y="3979632"/>
            <a:ext cx="449930" cy="382162"/>
          </a:xfrm>
          <a:prstGeom prst="rect">
            <a:avLst/>
          </a:prstGeom>
        </p:spPr>
      </p:pic>
      <p:sp>
        <p:nvSpPr>
          <p:cNvPr id="10" name="Rectangle 9">
            <a:extLst>
              <a:ext uri="{FF2B5EF4-FFF2-40B4-BE49-F238E27FC236}">
                <a16:creationId xmlns:a16="http://schemas.microsoft.com/office/drawing/2014/main" id="{9A7EF95C-16FA-6CF9-5E1B-D01156E499DF}"/>
              </a:ext>
            </a:extLst>
          </p:cNvPr>
          <p:cNvSpPr/>
          <p:nvPr/>
        </p:nvSpPr>
        <p:spPr>
          <a:xfrm>
            <a:off x="-31072" y="3903505"/>
            <a:ext cx="9175072" cy="301621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EEDFC0-E35B-6718-C971-079A7EC35C78}"/>
              </a:ext>
            </a:extLst>
          </p:cNvPr>
          <p:cNvPicPr>
            <a:picLocks noChangeAspect="1"/>
          </p:cNvPicPr>
          <p:nvPr/>
        </p:nvPicPr>
        <p:blipFill>
          <a:blip r:embed="rId7"/>
          <a:stretch>
            <a:fillRect/>
          </a:stretch>
        </p:blipFill>
        <p:spPr>
          <a:xfrm>
            <a:off x="507997" y="4100945"/>
            <a:ext cx="3482112" cy="2667748"/>
          </a:xfrm>
          <a:prstGeom prst="rect">
            <a:avLst/>
          </a:prstGeom>
          <a:effectLst>
            <a:softEdge rad="63500"/>
          </a:effectLst>
        </p:spPr>
      </p:pic>
      <p:pic>
        <p:nvPicPr>
          <p:cNvPr id="14" name="Picture 13">
            <a:extLst>
              <a:ext uri="{FF2B5EF4-FFF2-40B4-BE49-F238E27FC236}">
                <a16:creationId xmlns:a16="http://schemas.microsoft.com/office/drawing/2014/main" id="{F1106467-C2E6-D6AD-49B0-511CF7864853}"/>
              </a:ext>
            </a:extLst>
          </p:cNvPr>
          <p:cNvPicPr>
            <a:picLocks noChangeAspect="1"/>
          </p:cNvPicPr>
          <p:nvPr/>
        </p:nvPicPr>
        <p:blipFill>
          <a:blip r:embed="rId8"/>
          <a:stretch>
            <a:fillRect/>
          </a:stretch>
        </p:blipFill>
        <p:spPr>
          <a:xfrm>
            <a:off x="4895273" y="4100944"/>
            <a:ext cx="3740728" cy="2667748"/>
          </a:xfrm>
          <a:prstGeom prst="rect">
            <a:avLst/>
          </a:prstGeom>
          <a:effectLst>
            <a:softEdge rad="63500"/>
          </a:effectLst>
        </p:spPr>
      </p:pic>
    </p:spTree>
    <p:extLst>
      <p:ext uri="{BB962C8B-B14F-4D97-AF65-F5344CB8AC3E}">
        <p14:creationId xmlns:p14="http://schemas.microsoft.com/office/powerpoint/2010/main" val="421484918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65126"/>
            <a:ext cx="9144000" cy="575153"/>
          </a:xfrm>
        </p:spPr>
        <p:txBody>
          <a:bodyPr>
            <a:normAutofit fontScale="90000"/>
          </a:bodyPr>
          <a:lstStyle/>
          <a:p>
            <a:r>
              <a:rPr lang="en-US" b="1" dirty="0">
                <a:ln>
                  <a:solidFill>
                    <a:schemeClr val="tx1"/>
                  </a:solidFill>
                </a:ln>
                <a:solidFill>
                  <a:srgbClr val="0000FF"/>
                </a:solidFill>
                <a:latin typeface="Microsoft Sans Serif" panose="020B0604020202020204" pitchFamily="34" charset="0"/>
                <a:ea typeface="Microsoft Sans Serif" panose="020B0604020202020204" pitchFamily="34" charset="0"/>
                <a:cs typeface="Microsoft Sans Serif" panose="020B0604020202020204" pitchFamily="34" charset="0"/>
              </a:rPr>
              <a:t>THE GOALS FOR 2024 ARE…</a:t>
            </a:r>
          </a:p>
        </p:txBody>
      </p:sp>
      <p:sp>
        <p:nvSpPr>
          <p:cNvPr id="4" name="Content Placeholder 7"/>
          <p:cNvSpPr txBox="1">
            <a:spLocks/>
          </p:cNvSpPr>
          <p:nvPr/>
        </p:nvSpPr>
        <p:spPr>
          <a:xfrm>
            <a:off x="577969" y="1130150"/>
            <a:ext cx="8046658" cy="5246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Wingdings" panose="05000000000000000000" pitchFamily="2" charset="2"/>
              <a:buChar char="ü"/>
            </a:pPr>
            <a:r>
              <a:rPr lang="en-US" sz="1600" b="1" u="sng" dirty="0">
                <a:latin typeface="Tahoma" panose="020B0604030504040204" pitchFamily="34" charset="0"/>
                <a:ea typeface="Tahoma" panose="020B0604030504040204" pitchFamily="34" charset="0"/>
                <a:cs typeface="Tahoma" panose="020B0604030504040204" pitchFamily="34" charset="0"/>
              </a:rPr>
              <a:t>ASK</a:t>
            </a:r>
            <a:r>
              <a:rPr lang="en-US" sz="1600" b="1" dirty="0">
                <a:latin typeface="Tahoma" panose="020B0604030504040204" pitchFamily="34" charset="0"/>
                <a:ea typeface="Tahoma" panose="020B0604030504040204" pitchFamily="34" charset="0"/>
                <a:cs typeface="Tahoma" panose="020B0604030504040204" pitchFamily="34" charset="0"/>
              </a:rPr>
              <a:t> YOUR COWORKERS TO GIVE </a:t>
            </a:r>
            <a:r>
              <a:rPr lang="en-US" sz="1600" dirty="0">
                <a:latin typeface="Tahoma" panose="020B0604030504040204" pitchFamily="34" charset="0"/>
                <a:ea typeface="Tahoma" panose="020B0604030504040204" pitchFamily="34" charset="0"/>
                <a:cs typeface="Tahoma" panose="020B0604030504040204" pitchFamily="34" charset="0"/>
              </a:rPr>
              <a:t>– it is typical for people to avoid making a commitment unless they are specifically ASKED and are given enough information to make their decision – </a:t>
            </a:r>
            <a:r>
              <a:rPr lang="en-US" sz="1600" i="1" dirty="0">
                <a:latin typeface="Tahoma" panose="020B0604030504040204" pitchFamily="34" charset="0"/>
                <a:ea typeface="Tahoma" panose="020B0604030504040204" pitchFamily="34" charset="0"/>
                <a:cs typeface="Tahoma" panose="020B0604030504040204" pitchFamily="34" charset="0"/>
              </a:rPr>
              <a:t>the #1 reason people do not give is because they were not asked. </a:t>
            </a:r>
            <a:r>
              <a:rPr lang="en-US" sz="1600" dirty="0">
                <a:latin typeface="Tahoma" panose="020B0604030504040204" pitchFamily="34" charset="0"/>
                <a:ea typeface="Tahoma" panose="020B0604030504040204" pitchFamily="34" charset="0"/>
                <a:cs typeface="Tahoma" panose="020B0604030504040204" pitchFamily="34" charset="0"/>
              </a:rPr>
              <a:t>Suggest that they visit our online Campaign Toolkit which can be found at  </a:t>
            </a:r>
            <a:r>
              <a:rPr lang="en-US" sz="1600" dirty="0">
                <a:latin typeface="Tahoma" panose="020B0604030504040204" pitchFamily="34" charset="0"/>
                <a:ea typeface="Tahoma" panose="020B0604030504040204" pitchFamily="34" charset="0"/>
                <a:cs typeface="Tahoma" panose="020B0604030504040204" pitchFamily="34" charset="0"/>
                <a:hlinkClick r:id="rId2"/>
              </a:rPr>
              <a:t>https://uwgcnj.org/campaign-toolkit/</a:t>
            </a:r>
            <a:r>
              <a:rPr lang="en-US" sz="1600" dirty="0">
                <a:latin typeface="Tahoma" panose="020B0604030504040204" pitchFamily="34" charset="0"/>
                <a:ea typeface="Tahoma" panose="020B0604030504040204" pitchFamily="34" charset="0"/>
                <a:cs typeface="Tahoma" panose="020B0604030504040204" pitchFamily="34" charset="0"/>
              </a:rPr>
              <a:t> where there is a wealth of information at their fingertips about what we do!</a:t>
            </a:r>
            <a:endParaRPr lang="en-US" sz="1600" i="1" dirty="0">
              <a:latin typeface="Tahoma" panose="020B0604030504040204" pitchFamily="34" charset="0"/>
              <a:ea typeface="Tahoma" panose="020B0604030504040204" pitchFamily="34" charset="0"/>
              <a:cs typeface="Tahoma" panose="020B0604030504040204" pitchFamily="34" charset="0"/>
            </a:endParaRPr>
          </a:p>
          <a:p>
            <a:pPr>
              <a:buClr>
                <a:schemeClr val="tx1"/>
              </a:buCl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INCREASE PARTICIPATION </a:t>
            </a:r>
            <a:r>
              <a:rPr lang="en-US" sz="1600" dirty="0">
                <a:latin typeface="Tahoma" panose="020B0604030504040204" pitchFamily="34" charset="0"/>
                <a:ea typeface="Tahoma" panose="020B0604030504040204" pitchFamily="34" charset="0"/>
                <a:cs typeface="Tahoma" panose="020B0604030504040204" pitchFamily="34" charset="0"/>
              </a:rPr>
              <a:t>– determine ways to reach out to all employees</a:t>
            </a:r>
          </a:p>
          <a:p>
            <a:pPr>
              <a:buClr>
                <a:schemeClr val="tx1"/>
              </a:buClr>
              <a:buFont typeface="Wingdings" panose="05000000000000000000" pitchFamily="2" charset="2"/>
              <a:buChar char="ü"/>
            </a:pPr>
            <a:r>
              <a:rPr lang="en-US" sz="1600" b="1" dirty="0">
                <a:latin typeface="Tahoma" panose="020B0604030504040204" pitchFamily="34" charset="0"/>
                <a:ea typeface="Tahoma" panose="020B0604030504040204" pitchFamily="34" charset="0"/>
                <a:cs typeface="Tahoma" panose="020B0604030504040204" pitchFamily="34" charset="0"/>
              </a:rPr>
              <a:t>INCREASE THE CAMPAIGN’S AWARENESS</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rPr>
              <a:t>BY INCREASING VISIBILITY </a:t>
            </a:r>
            <a:r>
              <a:rPr lang="en-US" sz="1600" dirty="0">
                <a:latin typeface="Tahoma" panose="020B0604030504040204" pitchFamily="34" charset="0"/>
                <a:ea typeface="Tahoma" panose="020B0604030504040204" pitchFamily="34" charset="0"/>
                <a:cs typeface="Tahoma" panose="020B0604030504040204" pitchFamily="34" charset="0"/>
              </a:rPr>
              <a:t>– share information about the campaign via posters throughout your workplace (contact us for more info about this!), email blasts, texts, and by holding employee group meetings, when possible</a:t>
            </a:r>
          </a:p>
        </p:txBody>
      </p:sp>
      <p:sp>
        <p:nvSpPr>
          <p:cNvPr id="5" name="Text Box 2"/>
          <p:cNvSpPr txBox="1">
            <a:spLocks noChangeArrowheads="1"/>
          </p:cNvSpPr>
          <p:nvPr/>
        </p:nvSpPr>
        <p:spPr bwMode="auto">
          <a:xfrm>
            <a:off x="6098875" y="5227608"/>
            <a:ext cx="2984740" cy="163039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6" name="Picture 5" descr="C:\Users\lcheeseman\Pictures\localized logos 002.jpg"/>
          <p:cNvPicPr/>
          <p:nvPr/>
        </p:nvPicPr>
        <p:blipFill>
          <a:blip r:embed="rId3" cstate="print"/>
          <a:srcRect/>
          <a:stretch>
            <a:fillRect/>
          </a:stretch>
        </p:blipFill>
        <p:spPr bwMode="auto">
          <a:xfrm>
            <a:off x="6599209" y="5227609"/>
            <a:ext cx="1966822" cy="1491812"/>
          </a:xfrm>
          <a:prstGeom prst="rect">
            <a:avLst/>
          </a:prstGeom>
          <a:noFill/>
          <a:ln w="9525">
            <a:noFill/>
            <a:miter lim="800000"/>
            <a:headEnd/>
            <a:tailEnd/>
          </a:ln>
        </p:spPr>
      </p:pic>
      <p:pic>
        <p:nvPicPr>
          <p:cNvPr id="8" name="Picture 7">
            <a:extLst>
              <a:ext uri="{FF2B5EF4-FFF2-40B4-BE49-F238E27FC236}">
                <a16:creationId xmlns:a16="http://schemas.microsoft.com/office/drawing/2014/main" id="{896C2D80-EA37-62CF-E705-488FA161F522}"/>
              </a:ext>
            </a:extLst>
          </p:cNvPr>
          <p:cNvPicPr>
            <a:picLocks noChangeAspect="1"/>
          </p:cNvPicPr>
          <p:nvPr/>
        </p:nvPicPr>
        <p:blipFill>
          <a:blip r:embed="rId4"/>
          <a:stretch>
            <a:fillRect/>
          </a:stretch>
        </p:blipFill>
        <p:spPr>
          <a:xfrm>
            <a:off x="2344423" y="4397710"/>
            <a:ext cx="449930" cy="382162"/>
          </a:xfrm>
          <a:prstGeom prst="rect">
            <a:avLst/>
          </a:prstGeom>
        </p:spPr>
      </p:pic>
      <p:sp>
        <p:nvSpPr>
          <p:cNvPr id="10" name="Rectangle 9">
            <a:extLst>
              <a:ext uri="{FF2B5EF4-FFF2-40B4-BE49-F238E27FC236}">
                <a16:creationId xmlns:a16="http://schemas.microsoft.com/office/drawing/2014/main" id="{7881F901-3A68-5A75-CA6B-41DB77CFF583}"/>
              </a:ext>
            </a:extLst>
          </p:cNvPr>
          <p:cNvSpPr/>
          <p:nvPr/>
        </p:nvSpPr>
        <p:spPr>
          <a:xfrm>
            <a:off x="0" y="4027055"/>
            <a:ext cx="9144000" cy="28309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9D07B6-4AEC-334E-BB7E-0A12ABCDDEF6}"/>
              </a:ext>
            </a:extLst>
          </p:cNvPr>
          <p:cNvPicPr>
            <a:picLocks noChangeAspect="1"/>
          </p:cNvPicPr>
          <p:nvPr/>
        </p:nvPicPr>
        <p:blipFill>
          <a:blip r:embed="rId5"/>
          <a:stretch>
            <a:fillRect/>
          </a:stretch>
        </p:blipFill>
        <p:spPr>
          <a:xfrm>
            <a:off x="1828800" y="4184073"/>
            <a:ext cx="5190836" cy="2535348"/>
          </a:xfrm>
          <a:prstGeom prst="rect">
            <a:avLst/>
          </a:prstGeom>
        </p:spPr>
      </p:pic>
    </p:spTree>
    <p:extLst>
      <p:ext uri="{BB962C8B-B14F-4D97-AF65-F5344CB8AC3E}">
        <p14:creationId xmlns:p14="http://schemas.microsoft.com/office/powerpoint/2010/main" val="32185611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8481</TotalTime>
  <Words>2937</Words>
  <Application>Microsoft Office PowerPoint</Application>
  <PresentationFormat>On-screen Show (4:3)</PresentationFormat>
  <Paragraphs>197</Paragraphs>
  <Slides>30</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30</vt:i4>
      </vt:variant>
    </vt:vector>
  </HeadingPairs>
  <TitlesOfParts>
    <vt:vector size="47" baseType="lpstr">
      <vt:lpstr>Aptos</vt:lpstr>
      <vt:lpstr>Arial</vt:lpstr>
      <vt:lpstr>Arial Rounded MT Bold</vt:lpstr>
      <vt:lpstr>Arial Unicode MS</vt:lpstr>
      <vt:lpstr>Bodoni MT Black</vt:lpstr>
      <vt:lpstr>Brush Script MT</vt:lpstr>
      <vt:lpstr>Calibri</vt:lpstr>
      <vt:lpstr>Calibri Light</vt:lpstr>
      <vt:lpstr>Microsoft Sans Serif</vt:lpstr>
      <vt:lpstr>MS Reference Sans Serif</vt:lpstr>
      <vt:lpstr>Open Sans</vt:lpstr>
      <vt:lpstr>Tahoma</vt:lpstr>
      <vt:lpstr>Times New Roman</vt:lpstr>
      <vt:lpstr>Verdana</vt:lpstr>
      <vt:lpstr>Vivaldi</vt:lpstr>
      <vt:lpstr>Wingdings</vt:lpstr>
      <vt:lpstr>Office Theme</vt:lpstr>
      <vt:lpstr>      </vt:lpstr>
      <vt:lpstr>What is United Way?</vt:lpstr>
      <vt:lpstr>PROGRAMS </vt:lpstr>
      <vt:lpstr>Drives </vt:lpstr>
      <vt:lpstr>A Checklist for  a Great Campaign</vt:lpstr>
      <vt:lpstr>Why have a workplace campaign?</vt:lpstr>
      <vt:lpstr>Why give? Where do my contributions go?</vt:lpstr>
      <vt:lpstr>What are the benefits of participation?</vt:lpstr>
      <vt:lpstr>THE GOALS FOR 2024 ARE…</vt:lpstr>
      <vt:lpstr>Important First Steps</vt:lpstr>
      <vt:lpstr>Do you and your coworkers want to help people in your community?  It’s easy! Here’s how… </vt:lpstr>
      <vt:lpstr>ECM Plan of Action</vt:lpstr>
      <vt:lpstr>Things to do during the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Posters! Call 856.845.4303 x 100 and we can personalize these any way you like!  Here are some examples…more can be found at uwgcnj.org/campaign toolkit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Ford</dc:creator>
  <cp:lastModifiedBy>Linda Chesseman</cp:lastModifiedBy>
  <cp:revision>455</cp:revision>
  <cp:lastPrinted>2024-10-11T13:29:56Z</cp:lastPrinted>
  <dcterms:created xsi:type="dcterms:W3CDTF">2017-08-11T17:05:22Z</dcterms:created>
  <dcterms:modified xsi:type="dcterms:W3CDTF">2024-10-11T13:30:51Z</dcterms:modified>
</cp:coreProperties>
</file>